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CA30C-1C4B-4117-8350-F35245A9AB15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58870-9DBE-42F6-BECE-8E3E5E53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51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คนอาจจะหาแล้วได้ผลไม่ตรง เลยอาจกดหาใหม่ทั้งๆที่อาจเป็นที </a:t>
            </a:r>
            <a:r>
              <a:rPr lang="en-US" dirty="0" err="1"/>
              <a:t>algor</a:t>
            </a:r>
            <a:r>
              <a:rPr lang="en-US" dirty="0"/>
              <a:t> </a:t>
            </a:r>
            <a:r>
              <a:rPr lang="th-TH" dirty="0"/>
              <a:t>การหาก็ได้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8870-9DBE-42F6-BECE-8E3E5E53DB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Documetn</a:t>
            </a:r>
            <a:r>
              <a:rPr lang="th-TH" dirty="0"/>
              <a:t> จะแสดงผ่าน </a:t>
            </a:r>
            <a:r>
              <a:rPr lang="en-US" dirty="0" err="1"/>
              <a:t>inder</a:t>
            </a:r>
            <a:r>
              <a:rPr lang="en-US" dirty="0"/>
              <a:t> terms </a:t>
            </a:r>
            <a:r>
              <a:rPr lang="th-TH" dirty="0"/>
              <a:t>หรือ </a:t>
            </a:r>
            <a:r>
              <a:rPr lang="en-US" dirty="0"/>
              <a:t>keywords </a:t>
            </a:r>
            <a:r>
              <a:rPr lang="th-TH" dirty="0"/>
              <a:t>เพื่อให้ </a:t>
            </a:r>
            <a:r>
              <a:rPr lang="en-US" dirty="0"/>
              <a:t> a logical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8870-9DBE-42F6-BECE-8E3E5E53DB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98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ในการเลือก </a:t>
            </a:r>
            <a:r>
              <a:rPr lang="en-US" dirty="0"/>
              <a:t>Set </a:t>
            </a:r>
            <a:r>
              <a:rPr lang="th-TH" dirty="0"/>
              <a:t>ของ </a:t>
            </a:r>
            <a:r>
              <a:rPr lang="en-US" dirty="0"/>
              <a:t>index term</a:t>
            </a:r>
            <a:r>
              <a:rPr lang="th-TH" dirty="0"/>
              <a:t> มีทั้งการ เลือกทั้งหมดเลย ข้อดีคือข้อมูลได้เยอะแนะ ข้อเสีย ช้าแน่นอน หรืออีกแบบนึงคือเลือกให้</a:t>
            </a:r>
            <a:r>
              <a:rPr lang="en-US" dirty="0"/>
              <a:t> logical view </a:t>
            </a:r>
            <a:r>
              <a:rPr lang="th-TH" dirty="0"/>
              <a:t>สั้นที่สุด ข้อดี ประมวลผลเร็วจัดเก็บไม่เยอะ ข้อเสีบข้อมูลอาจจะหายไปก็ได้นะ ดังนั้นต้องดูประสิทธิภาพของเราด้วยว่าควรเลือกแบบไหน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8870-9DBE-42F6-BECE-8E3E5E53DB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0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มี </a:t>
            </a:r>
            <a:r>
              <a:rPr lang="en-US" dirty="0"/>
              <a:t>document </a:t>
            </a:r>
            <a:r>
              <a:rPr lang="th-TH" dirty="0"/>
              <a:t>มาถึงอย่างแรกก็คือการตัดมาเป็นคำๆ ถ้าเอาไปทำเป็น </a:t>
            </a:r>
            <a:r>
              <a:rPr lang="en-US" dirty="0"/>
              <a:t>index</a:t>
            </a:r>
            <a:r>
              <a:rPr lang="th-TH" dirty="0"/>
              <a:t>เลยจะได้ </a:t>
            </a:r>
            <a:r>
              <a:rPr lang="en-US" dirty="0"/>
              <a:t>complete logical view</a:t>
            </a:r>
            <a:r>
              <a:rPr lang="th-TH" dirty="0"/>
              <a:t> แต่ถ้าเป็นเอกสาที่มีโครงสร้างเช่น </a:t>
            </a:r>
            <a:r>
              <a:rPr lang="en-US" dirty="0"/>
              <a:t>HTML </a:t>
            </a:r>
            <a:r>
              <a:rPr lang="th-TH" dirty="0"/>
              <a:t>อยู่ควรจะต้องมีการตัดคำทิ้ง</a:t>
            </a:r>
            <a:r>
              <a:rPr lang="en-US" dirty="0"/>
              <a:t>(stop word</a:t>
            </a:r>
            <a:r>
              <a:rPr lang="th-TH" dirty="0"/>
              <a:t> คำที่ไม่มีความสามรถในการแยกแยะเอกสารที่หนึ่งจากกลุ่มเอกสารได้เช่น </a:t>
            </a:r>
            <a:r>
              <a:rPr lang="en-US" dirty="0"/>
              <a:t>is am are) Computer </a:t>
            </a:r>
            <a:r>
              <a:rPr lang="th-TH" dirty="0"/>
              <a:t>เป็น </a:t>
            </a:r>
            <a:r>
              <a:rPr lang="en-US" dirty="0" err="1"/>
              <a:t>Stopword</a:t>
            </a:r>
            <a:r>
              <a:rPr lang="en-US" dirty="0"/>
              <a:t> </a:t>
            </a:r>
            <a:r>
              <a:rPr lang="th-TH" dirty="0"/>
              <a:t>มั้ย ตอบ เป็นก็ได้หรือไม่เป็นก็ได้ เช่นใน</a:t>
            </a:r>
            <a:r>
              <a:rPr lang="en-US" dirty="0"/>
              <a:t>Domain</a:t>
            </a:r>
            <a:r>
              <a:rPr lang="th-TH" dirty="0"/>
              <a:t> </a:t>
            </a:r>
            <a:r>
              <a:rPr lang="en-US" dirty="0"/>
              <a:t>Document</a:t>
            </a:r>
            <a:r>
              <a:rPr lang="th-TH" dirty="0"/>
              <a:t> ของ</a:t>
            </a:r>
            <a:r>
              <a:rPr lang="en-US" dirty="0"/>
              <a:t> Computer </a:t>
            </a:r>
            <a:r>
              <a:rPr lang="th-TH" dirty="0"/>
              <a:t>ก็จะเป็น แต่ถ้าเป็น </a:t>
            </a:r>
            <a:r>
              <a:rPr lang="en-US" dirty="0"/>
              <a:t>Document </a:t>
            </a:r>
            <a:r>
              <a:rPr lang="th-TH" dirty="0"/>
              <a:t>ทั่วๆไปก็ไม่เป็น </a:t>
            </a:r>
            <a:r>
              <a:rPr lang="en-US" dirty="0" err="1"/>
              <a:t>noungroup</a:t>
            </a:r>
            <a:r>
              <a:rPr lang="en-US" dirty="0"/>
              <a:t> </a:t>
            </a:r>
            <a:r>
              <a:rPr lang="th-TH" dirty="0"/>
              <a:t>คือสรุปแทนคำหรือกลุ่มคำเหล่านั้นได้ ก็จะสั้นลง </a:t>
            </a:r>
            <a:r>
              <a:rPr lang="en-US" dirty="0"/>
              <a:t>Stemming</a:t>
            </a:r>
            <a:r>
              <a:rPr lang="th-TH" dirty="0"/>
              <a:t> คือการแทนคำเหล่านั้นด้วยรากศัพท์ของมัน แต่การทำ</a:t>
            </a:r>
            <a:r>
              <a:rPr lang="en-US" dirty="0"/>
              <a:t> Stemming</a:t>
            </a:r>
            <a:r>
              <a:rPr lang="th-TH" dirty="0"/>
              <a:t>ดีจริงๆมั้ย บางที่ก็ดีบางทีก็ไม่ดีเช่น </a:t>
            </a:r>
            <a:r>
              <a:rPr lang="en-US" dirty="0"/>
              <a:t>Market </a:t>
            </a:r>
            <a:r>
              <a:rPr lang="th-TH" dirty="0"/>
              <a:t>กับ </a:t>
            </a:r>
            <a:r>
              <a:rPr lang="en-US" dirty="0"/>
              <a:t>Marketing </a:t>
            </a:r>
            <a:r>
              <a:rPr lang="th-TH" dirty="0"/>
              <a:t>มันคนละความหมายกัน แต่ข้อดีก็มีอยู่ ต้องไป </a:t>
            </a:r>
            <a:r>
              <a:rPr lang="en-US" dirty="0"/>
              <a:t>Tradeoff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8870-9DBE-42F6-BECE-8E3E5E53DB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5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ระบบภาพรวมของ </a:t>
            </a:r>
            <a:r>
              <a:rPr lang="en-US" dirty="0"/>
              <a:t>information </a:t>
            </a:r>
            <a:r>
              <a:rPr lang="en-US" dirty="0" err="1"/>
              <a:t>retrival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8870-9DBE-42F6-BECE-8E3E5E53DB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3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8870-9DBE-42F6-BECE-8E3E5E53DB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0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crawler </a:t>
            </a:r>
            <a:r>
              <a:rPr lang="th-TH" dirty="0"/>
              <a:t>เอาข้อมูลไปเก็บใน</a:t>
            </a:r>
            <a:r>
              <a:rPr lang="en-US" dirty="0"/>
              <a:t> Web collection </a:t>
            </a:r>
            <a:r>
              <a:rPr lang="th-TH" dirty="0"/>
              <a:t>แล้วนำไปสร้าง </a:t>
            </a:r>
            <a:r>
              <a:rPr lang="en-US" dirty="0"/>
              <a:t>Logical view </a:t>
            </a:r>
            <a:r>
              <a:rPr lang="th-TH" dirty="0"/>
              <a:t>ของ </a:t>
            </a:r>
            <a:r>
              <a:rPr lang="en-US" dirty="0"/>
              <a:t>web document </a:t>
            </a:r>
            <a:r>
              <a:rPr lang="th-TH" dirty="0"/>
              <a:t>แล้วนำไปทำดรรชนี </a:t>
            </a:r>
            <a:r>
              <a:rPr lang="en-US" dirty="0"/>
              <a:t>(index) </a:t>
            </a:r>
            <a:r>
              <a:rPr lang="th-TH" dirty="0"/>
              <a:t>แล้วก็นำมาให้ </a:t>
            </a:r>
            <a:r>
              <a:rPr lang="en-US" dirty="0"/>
              <a:t>user </a:t>
            </a:r>
            <a:r>
              <a:rPr lang="th-TH" dirty="0"/>
              <a:t>ใช้ในการ </a:t>
            </a:r>
            <a:r>
              <a:rPr lang="en-US" dirty="0"/>
              <a:t>retrieval </a:t>
            </a:r>
            <a:r>
              <a:rPr lang="th-TH" dirty="0"/>
              <a:t>ข้อมูล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8870-9DBE-42F6-BECE-8E3E5E53DB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6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ก่อน</a:t>
            </a:r>
            <a:r>
              <a:rPr lang="en-US" dirty="0"/>
              <a:t>midterm </a:t>
            </a:r>
            <a:r>
              <a:rPr lang="th-TH" dirty="0"/>
              <a:t>มีเท่านี้ เขียวๆ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8870-9DBE-42F6-BECE-8E3E5E53DB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1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940" y="1115745"/>
            <a:ext cx="3811270" cy="4672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6940" y="1115745"/>
            <a:ext cx="3933825" cy="3861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0219" y="1115745"/>
            <a:ext cx="8163560" cy="4398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18850" y="6493460"/>
            <a:ext cx="3530600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22919" y="6493460"/>
            <a:ext cx="212725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06.png"/><Relationship Id="rId34" Type="http://schemas.openxmlformats.org/officeDocument/2006/relationships/image" Target="../media/image119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9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5" Type="http://schemas.openxmlformats.org/officeDocument/2006/relationships/image" Target="../media/image57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image" Target="../media/image97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Relationship Id="rId14" Type="http://schemas.openxmlformats.org/officeDocument/2006/relationships/image" Target="../media/image83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share.hitslink.com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brain.com/google-searches/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5.png"/><Relationship Id="rId18" Type="http://schemas.openxmlformats.org/officeDocument/2006/relationships/image" Target="../media/image94.png"/><Relationship Id="rId26" Type="http://schemas.openxmlformats.org/officeDocument/2006/relationships/image" Target="../media/image101.png"/><Relationship Id="rId39" Type="http://schemas.openxmlformats.org/officeDocument/2006/relationships/image" Target="../media/image114.png"/><Relationship Id="rId3" Type="http://schemas.openxmlformats.org/officeDocument/2006/relationships/image" Target="../media/image147.png"/><Relationship Id="rId21" Type="http://schemas.openxmlformats.org/officeDocument/2006/relationships/image" Target="../media/image97.png"/><Relationship Id="rId34" Type="http://schemas.openxmlformats.org/officeDocument/2006/relationships/image" Target="../media/image109.png"/><Relationship Id="rId42" Type="http://schemas.openxmlformats.org/officeDocument/2006/relationships/image" Target="../media/image117.png"/><Relationship Id="rId7" Type="http://schemas.openxmlformats.org/officeDocument/2006/relationships/image" Target="../media/image151.png"/><Relationship Id="rId12" Type="http://schemas.openxmlformats.org/officeDocument/2006/relationships/image" Target="../media/image154.png"/><Relationship Id="rId17" Type="http://schemas.openxmlformats.org/officeDocument/2006/relationships/image" Target="../media/image58.png"/><Relationship Id="rId25" Type="http://schemas.openxmlformats.org/officeDocument/2006/relationships/image" Target="../media/image100.png"/><Relationship Id="rId33" Type="http://schemas.openxmlformats.org/officeDocument/2006/relationships/image" Target="../media/image108.png"/><Relationship Id="rId38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7.png"/><Relationship Id="rId20" Type="http://schemas.openxmlformats.org/officeDocument/2006/relationships/image" Target="../media/image96.png"/><Relationship Id="rId29" Type="http://schemas.openxmlformats.org/officeDocument/2006/relationships/image" Target="../media/image104.png"/><Relationship Id="rId41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77.png"/><Relationship Id="rId24" Type="http://schemas.openxmlformats.org/officeDocument/2006/relationships/image" Target="../media/image83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40" Type="http://schemas.openxmlformats.org/officeDocument/2006/relationships/image" Target="../media/image115.png"/><Relationship Id="rId5" Type="http://schemas.openxmlformats.org/officeDocument/2006/relationships/image" Target="../media/image149.png"/><Relationship Id="rId15" Type="http://schemas.openxmlformats.org/officeDocument/2006/relationships/image" Target="../media/image93.png"/><Relationship Id="rId23" Type="http://schemas.openxmlformats.org/officeDocument/2006/relationships/image" Target="../media/image99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10" Type="http://schemas.openxmlformats.org/officeDocument/2006/relationships/image" Target="../media/image69.png"/><Relationship Id="rId19" Type="http://schemas.openxmlformats.org/officeDocument/2006/relationships/image" Target="../media/image95.png"/><Relationship Id="rId31" Type="http://schemas.openxmlformats.org/officeDocument/2006/relationships/image" Target="../media/image106.png"/><Relationship Id="rId44" Type="http://schemas.openxmlformats.org/officeDocument/2006/relationships/image" Target="../media/image11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6.png"/><Relationship Id="rId22" Type="http://schemas.openxmlformats.org/officeDocument/2006/relationships/image" Target="../media/image98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png"/><Relationship Id="rId43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9" Type="http://schemas.openxmlformats.org/officeDocument/2006/relationships/image" Target="../media/image153.png"/><Relationship Id="rId3" Type="http://schemas.openxmlformats.org/officeDocument/2006/relationships/image" Target="../media/image157.png"/><Relationship Id="rId21" Type="http://schemas.openxmlformats.org/officeDocument/2006/relationships/image" Target="../media/image106.png"/><Relationship Id="rId34" Type="http://schemas.openxmlformats.org/officeDocument/2006/relationships/image" Target="../media/image119.png"/><Relationship Id="rId42" Type="http://schemas.openxmlformats.org/officeDocument/2006/relationships/image" Target="../media/image155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" Type="http://schemas.openxmlformats.org/officeDocument/2006/relationships/image" Target="../media/image14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9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37" Type="http://schemas.openxmlformats.org/officeDocument/2006/relationships/image" Target="../media/image151.png"/><Relationship Id="rId40" Type="http://schemas.openxmlformats.org/officeDocument/2006/relationships/image" Target="../media/image77.png"/><Relationship Id="rId45" Type="http://schemas.openxmlformats.org/officeDocument/2006/relationships/image" Target="../media/image159.png"/><Relationship Id="rId5" Type="http://schemas.openxmlformats.org/officeDocument/2006/relationships/image" Target="../media/image57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36" Type="http://schemas.openxmlformats.org/officeDocument/2006/relationships/image" Target="../media/image150.png"/><Relationship Id="rId10" Type="http://schemas.openxmlformats.org/officeDocument/2006/relationships/image" Target="../media/image97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4" Type="http://schemas.openxmlformats.org/officeDocument/2006/relationships/image" Target="../media/image158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Relationship Id="rId14" Type="http://schemas.openxmlformats.org/officeDocument/2006/relationships/image" Target="../media/image83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35" Type="http://schemas.openxmlformats.org/officeDocument/2006/relationships/image" Target="../media/image149.png"/><Relationship Id="rId43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7891" y="3412972"/>
            <a:ext cx="4978908" cy="12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47427" y="3448951"/>
            <a:ext cx="4897120" cy="0"/>
          </a:xfrm>
          <a:custGeom>
            <a:avLst/>
            <a:gdLst/>
            <a:ahLst/>
            <a:cxnLst/>
            <a:rect l="l" t="t" r="r" b="b"/>
            <a:pathLst>
              <a:path w="4897120">
                <a:moveTo>
                  <a:pt x="0" y="0"/>
                </a:moveTo>
                <a:lnTo>
                  <a:pt x="4896548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67301" y="5663478"/>
            <a:ext cx="2213470" cy="504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1729" y="5663328"/>
            <a:ext cx="1764271" cy="582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9460" y="2132863"/>
            <a:ext cx="2758422" cy="2585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5388" y="684276"/>
            <a:ext cx="5574792" cy="2697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4176" y="3560051"/>
            <a:ext cx="1384553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67834" y="3560051"/>
            <a:ext cx="4133088" cy="379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4176" y="4163567"/>
            <a:ext cx="4096512" cy="379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94176" y="4465320"/>
            <a:ext cx="2685288" cy="379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68567" y="4465320"/>
            <a:ext cx="1238249" cy="3794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597" y="4465320"/>
            <a:ext cx="1298448" cy="379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4176" y="4767071"/>
            <a:ext cx="2241042" cy="3794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6167" y="3634879"/>
            <a:ext cx="4921885" cy="1487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36C09"/>
                </a:solidFill>
                <a:latin typeface="Tahoma"/>
                <a:cs typeface="Tahoma"/>
              </a:rPr>
              <a:t>01204453 </a:t>
            </a:r>
            <a:r>
              <a:rPr sz="1800" spc="-25" dirty="0">
                <a:solidFill>
                  <a:srgbClr val="E36C09"/>
                </a:solidFill>
                <a:latin typeface="Tahoma"/>
                <a:cs typeface="Tahoma"/>
              </a:rPr>
              <a:t>Web </a:t>
            </a:r>
            <a:r>
              <a:rPr sz="1800" spc="-5" dirty="0">
                <a:solidFill>
                  <a:srgbClr val="E36C09"/>
                </a:solidFill>
                <a:latin typeface="Tahoma"/>
                <a:cs typeface="Tahoma"/>
              </a:rPr>
              <a:t>Information </a:t>
            </a:r>
            <a:r>
              <a:rPr sz="1800" spc="-10" dirty="0">
                <a:solidFill>
                  <a:srgbClr val="E36C09"/>
                </a:solidFill>
                <a:latin typeface="Tahoma"/>
                <a:cs typeface="Tahoma"/>
              </a:rPr>
              <a:t>Retrieval </a:t>
            </a:r>
            <a:r>
              <a:rPr sz="1800" spc="-5" dirty="0">
                <a:solidFill>
                  <a:srgbClr val="E36C09"/>
                </a:solidFill>
                <a:latin typeface="Tahoma"/>
                <a:cs typeface="Tahoma"/>
              </a:rPr>
              <a:t>and</a:t>
            </a:r>
            <a:r>
              <a:rPr sz="1800" spc="2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E36C09"/>
                </a:solidFill>
                <a:latin typeface="Tahoma"/>
                <a:cs typeface="Tahoma"/>
              </a:rPr>
              <a:t>Mining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35940">
              <a:lnSpc>
                <a:spcPct val="110000"/>
              </a:lnSpc>
            </a:pPr>
            <a:r>
              <a:rPr sz="1800" spc="-5" dirty="0">
                <a:solidFill>
                  <a:srgbClr val="E36C09"/>
                </a:solidFill>
                <a:latin typeface="Tahoma"/>
                <a:cs typeface="Tahoma"/>
              </a:rPr>
              <a:t>Department </a:t>
            </a:r>
            <a:r>
              <a:rPr sz="1800" dirty="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E36C09"/>
                </a:solidFill>
                <a:latin typeface="Tahoma"/>
                <a:cs typeface="Tahoma"/>
              </a:rPr>
              <a:t>Computer Engineering  </a:t>
            </a:r>
            <a:r>
              <a:rPr sz="1800" spc="-20" dirty="0">
                <a:solidFill>
                  <a:srgbClr val="E36C09"/>
                </a:solidFill>
                <a:latin typeface="Tahoma"/>
                <a:cs typeface="Tahoma"/>
              </a:rPr>
              <a:t>Faculty </a:t>
            </a:r>
            <a:r>
              <a:rPr sz="1800" dirty="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E36C09"/>
                </a:solidFill>
                <a:latin typeface="Tahoma"/>
                <a:cs typeface="Tahoma"/>
              </a:rPr>
              <a:t>Engineering, </a:t>
            </a:r>
            <a:r>
              <a:rPr sz="1800" spc="-10" dirty="0">
                <a:solidFill>
                  <a:srgbClr val="E36C09"/>
                </a:solidFill>
                <a:latin typeface="Tahoma"/>
                <a:cs typeface="Tahoma"/>
              </a:rPr>
              <a:t>Kasetsart </a:t>
            </a:r>
            <a:r>
              <a:rPr sz="1800" spc="-5" dirty="0">
                <a:solidFill>
                  <a:srgbClr val="E36C09"/>
                </a:solidFill>
                <a:latin typeface="Tahoma"/>
                <a:cs typeface="Tahoma"/>
              </a:rPr>
              <a:t>University  Bangkok,</a:t>
            </a:r>
            <a:r>
              <a:rPr sz="1800" spc="-5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E36C09"/>
                </a:solidFill>
                <a:latin typeface="Tahoma"/>
                <a:cs typeface="Tahoma"/>
              </a:rPr>
              <a:t>Thailand.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490459" cy="3954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7112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Since the </a:t>
            </a:r>
            <a:r>
              <a:rPr sz="2400" spc="-10" dirty="0">
                <a:latin typeface="Tahoma"/>
                <a:cs typeface="Tahoma"/>
              </a:rPr>
              <a:t>volume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spc="-10" dirty="0">
                <a:latin typeface="Tahoma"/>
                <a:cs typeface="Tahoma"/>
              </a:rPr>
              <a:t>information </a:t>
            </a:r>
            <a:r>
              <a:rPr sz="2400" spc="-5" dirty="0">
                <a:latin typeface="Tahoma"/>
                <a:cs typeface="Tahoma"/>
              </a:rPr>
              <a:t>in </a:t>
            </a:r>
            <a:r>
              <a:rPr sz="2400" spc="-10" dirty="0">
                <a:latin typeface="Tahoma"/>
                <a:cs typeface="Tahoma"/>
              </a:rPr>
              <a:t>libraries </a:t>
            </a:r>
            <a:r>
              <a:rPr sz="2400" spc="-5" dirty="0">
                <a:latin typeface="Tahoma"/>
                <a:cs typeface="Tahoma"/>
              </a:rPr>
              <a:t>is </a:t>
            </a:r>
            <a:r>
              <a:rPr sz="2400" spc="-10" dirty="0">
                <a:latin typeface="Tahoma"/>
                <a:cs typeface="Tahoma"/>
              </a:rPr>
              <a:t>always  growing, </a:t>
            </a:r>
            <a:r>
              <a:rPr sz="2400" dirty="0">
                <a:latin typeface="Tahoma"/>
                <a:cs typeface="Tahoma"/>
              </a:rPr>
              <a:t>it </a:t>
            </a:r>
            <a:r>
              <a:rPr sz="2400" spc="-5" dirty="0">
                <a:latin typeface="Tahoma"/>
                <a:cs typeface="Tahoma"/>
              </a:rPr>
              <a:t>is necessary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build specialized data  structures </a:t>
            </a:r>
            <a:r>
              <a:rPr sz="2400" spc="-15" dirty="0">
                <a:latin typeface="Tahoma"/>
                <a:cs typeface="Tahoma"/>
              </a:rPr>
              <a:t>for </a:t>
            </a:r>
            <a:r>
              <a:rPr sz="2400" spc="-10" dirty="0">
                <a:latin typeface="Tahoma"/>
                <a:cs typeface="Tahoma"/>
              </a:rPr>
              <a:t>fast </a:t>
            </a:r>
            <a:r>
              <a:rPr sz="2400" spc="-5" dirty="0">
                <a:latin typeface="Tahoma"/>
                <a:cs typeface="Tahoma"/>
              </a:rPr>
              <a:t>search—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the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indexes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Tahoma"/>
                <a:cs typeface="Tahoma"/>
              </a:rPr>
              <a:t>For </a:t>
            </a:r>
            <a:r>
              <a:rPr sz="2400" spc="-5" dirty="0">
                <a:latin typeface="Tahoma"/>
                <a:cs typeface="Tahoma"/>
              </a:rPr>
              <a:t>centuries </a:t>
            </a:r>
            <a:r>
              <a:rPr sz="2400" spc="-10" dirty="0">
                <a:latin typeface="Tahoma"/>
                <a:cs typeface="Tahoma"/>
              </a:rPr>
              <a:t>indexes </a:t>
            </a:r>
            <a:r>
              <a:rPr sz="2400" spc="-15" dirty="0">
                <a:latin typeface="Tahoma"/>
                <a:cs typeface="Tahoma"/>
              </a:rPr>
              <a:t>have </a:t>
            </a:r>
            <a:r>
              <a:rPr sz="2400" spc="-5" dirty="0">
                <a:latin typeface="Tahoma"/>
                <a:cs typeface="Tahoma"/>
              </a:rPr>
              <a:t>been created manually </a:t>
            </a:r>
            <a:r>
              <a:rPr sz="2400" dirty="0">
                <a:latin typeface="Tahoma"/>
                <a:cs typeface="Tahoma"/>
              </a:rPr>
              <a:t>as  sets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categories</a:t>
            </a:r>
            <a:r>
              <a:rPr sz="2400" spc="-5" dirty="0">
                <a:latin typeface="Tahoma"/>
                <a:cs typeface="Tahoma"/>
              </a:rPr>
              <a:t>, with labels associated with </a:t>
            </a:r>
            <a:r>
              <a:rPr sz="2400" dirty="0">
                <a:latin typeface="Tahoma"/>
                <a:cs typeface="Tahoma"/>
              </a:rPr>
              <a:t>each  </a:t>
            </a:r>
            <a:r>
              <a:rPr sz="2400" spc="-5" dirty="0">
                <a:latin typeface="Tahoma"/>
                <a:cs typeface="Tahoma"/>
              </a:rPr>
              <a:t>category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42735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The advent of modern computers has allowed the  construction of large </a:t>
            </a:r>
            <a:r>
              <a:rPr sz="2400" spc="-10" dirty="0">
                <a:latin typeface="Tahoma"/>
                <a:cs typeface="Tahoma"/>
              </a:rPr>
              <a:t>indexes </a:t>
            </a:r>
            <a:r>
              <a:rPr sz="2400" spc="-5" dirty="0">
                <a:latin typeface="Tahoma"/>
                <a:cs typeface="Tahoma"/>
              </a:rPr>
              <a:t>automatically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18996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Early</a:t>
            </a:r>
            <a:r>
              <a:rPr spc="-80" dirty="0"/>
              <a:t> </a:t>
            </a:r>
            <a:r>
              <a:rPr spc="-5" dirty="0"/>
              <a:t>Developments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20825"/>
            <a:ext cx="8032750" cy="4744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7686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During the </a:t>
            </a:r>
            <a:r>
              <a:rPr sz="2400" spc="-20" dirty="0">
                <a:latin typeface="Tahoma"/>
                <a:cs typeface="Tahoma"/>
              </a:rPr>
              <a:t>50’s, </a:t>
            </a:r>
            <a:r>
              <a:rPr sz="2400" spc="-5" dirty="0">
                <a:latin typeface="Tahoma"/>
                <a:cs typeface="Tahoma"/>
              </a:rPr>
              <a:t>research </a:t>
            </a:r>
            <a:r>
              <a:rPr sz="2400" spc="-10" dirty="0">
                <a:latin typeface="Tahoma"/>
                <a:cs typeface="Tahoma"/>
              </a:rPr>
              <a:t>efforts </a:t>
            </a:r>
            <a:r>
              <a:rPr sz="2400" spc="-5" dirty="0">
                <a:latin typeface="Tahoma"/>
                <a:cs typeface="Tahoma"/>
              </a:rPr>
              <a:t>in IR were initiated by  pioneers such </a:t>
            </a:r>
            <a:r>
              <a:rPr sz="2400" dirty="0">
                <a:latin typeface="Tahoma"/>
                <a:cs typeface="Tahoma"/>
              </a:rPr>
              <a:t>as </a:t>
            </a:r>
            <a:r>
              <a:rPr sz="2400" spc="-5" dirty="0">
                <a:latin typeface="Tahoma"/>
                <a:cs typeface="Tahoma"/>
              </a:rPr>
              <a:t>Hans </a:t>
            </a:r>
            <a:r>
              <a:rPr sz="2400" spc="-15" dirty="0">
                <a:latin typeface="Tahoma"/>
                <a:cs typeface="Tahoma"/>
              </a:rPr>
              <a:t>Peter </a:t>
            </a:r>
            <a:r>
              <a:rPr sz="2400" spc="-5" dirty="0">
                <a:latin typeface="Tahoma"/>
                <a:cs typeface="Tahoma"/>
              </a:rPr>
              <a:t>Luhn, Eugene Garfield,  Philip </a:t>
            </a:r>
            <a:r>
              <a:rPr sz="2400" spc="-35" dirty="0">
                <a:latin typeface="Tahoma"/>
                <a:cs typeface="Tahoma"/>
              </a:rPr>
              <a:t>Bagley, </a:t>
            </a:r>
            <a:r>
              <a:rPr sz="2400" spc="-5" dirty="0">
                <a:latin typeface="Tahoma"/>
                <a:cs typeface="Tahoma"/>
              </a:rPr>
              <a:t>and Calvin Moores, who allegedly coined  the term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Information</a:t>
            </a:r>
            <a:r>
              <a:rPr sz="2400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Tahoma"/>
                <a:cs typeface="Tahoma"/>
              </a:rPr>
              <a:t>Retrieval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354965" marR="205104" indent="-342265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In </a:t>
            </a:r>
            <a:r>
              <a:rPr sz="2400" spc="-5" dirty="0">
                <a:latin typeface="Tahoma"/>
                <a:cs typeface="Tahoma"/>
              </a:rPr>
              <a:t>1962, Cyril </a:t>
            </a:r>
            <a:r>
              <a:rPr sz="2400" spc="-10" dirty="0">
                <a:latin typeface="Tahoma"/>
                <a:cs typeface="Tahoma"/>
              </a:rPr>
              <a:t>Cleverdon </a:t>
            </a:r>
            <a:r>
              <a:rPr sz="2400" spc="-5" dirty="0">
                <a:latin typeface="Tahoma"/>
                <a:cs typeface="Tahoma"/>
              </a:rPr>
              <a:t>published the </a:t>
            </a:r>
            <a:r>
              <a:rPr sz="2400" spc="-10" dirty="0">
                <a:latin typeface="Tahoma"/>
                <a:cs typeface="Tahoma"/>
              </a:rPr>
              <a:t>Cranfield </a:t>
            </a:r>
            <a:r>
              <a:rPr sz="2400" spc="-5" dirty="0">
                <a:latin typeface="Tahoma"/>
                <a:cs typeface="Tahoma"/>
              </a:rPr>
              <a:t>studies  on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retrieval</a:t>
            </a:r>
            <a:r>
              <a:rPr sz="2400" spc="-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evaluation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355600" marR="129539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In </a:t>
            </a:r>
            <a:r>
              <a:rPr sz="2400" spc="-5" dirty="0">
                <a:latin typeface="Tahoma"/>
                <a:cs typeface="Tahoma"/>
              </a:rPr>
              <a:t>1963, Joseph Becker and </a:t>
            </a:r>
            <a:r>
              <a:rPr sz="2400" spc="-10" dirty="0">
                <a:latin typeface="Tahoma"/>
                <a:cs typeface="Tahoma"/>
              </a:rPr>
              <a:t>Robert Hayes </a:t>
            </a:r>
            <a:r>
              <a:rPr sz="2400" spc="-5" dirty="0">
                <a:latin typeface="Tahoma"/>
                <a:cs typeface="Tahoma"/>
              </a:rPr>
              <a:t>published the 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first book on</a:t>
            </a:r>
            <a:r>
              <a:rPr sz="2400" spc="-8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IR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In </a:t>
            </a:r>
            <a:r>
              <a:rPr sz="2400" spc="-5" dirty="0">
                <a:latin typeface="Tahoma"/>
                <a:cs typeface="Tahoma"/>
              </a:rPr>
              <a:t>the late </a:t>
            </a:r>
            <a:r>
              <a:rPr sz="2400" spc="-20" dirty="0">
                <a:latin typeface="Tahoma"/>
                <a:cs typeface="Tahoma"/>
              </a:rPr>
              <a:t>60’s, </a:t>
            </a:r>
            <a:r>
              <a:rPr sz="2400" spc="-10" dirty="0">
                <a:latin typeface="Tahoma"/>
                <a:cs typeface="Tahoma"/>
              </a:rPr>
              <a:t>key </a:t>
            </a:r>
            <a:r>
              <a:rPr sz="2400" spc="-5" dirty="0">
                <a:latin typeface="Tahoma"/>
                <a:cs typeface="Tahoma"/>
              </a:rPr>
              <a:t>research conducted by </a:t>
            </a:r>
            <a:r>
              <a:rPr sz="2400" spc="-15" dirty="0">
                <a:latin typeface="Tahoma"/>
                <a:cs typeface="Tahoma"/>
              </a:rPr>
              <a:t>Karen </a:t>
            </a:r>
            <a:r>
              <a:rPr sz="2400" spc="-5" dirty="0">
                <a:latin typeface="Tahoma"/>
                <a:cs typeface="Tahoma"/>
              </a:rPr>
              <a:t>Sparck  Jones and </a:t>
            </a:r>
            <a:r>
              <a:rPr sz="2400" spc="-15" dirty="0">
                <a:latin typeface="Tahoma"/>
                <a:cs typeface="Tahoma"/>
              </a:rPr>
              <a:t>Gerard </a:t>
            </a:r>
            <a:r>
              <a:rPr sz="2400" spc="-5" dirty="0">
                <a:latin typeface="Tahoma"/>
                <a:cs typeface="Tahoma"/>
              </a:rPr>
              <a:t>Salton, among others, led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the  definition of the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TF-IDF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term weighting</a:t>
            </a:r>
            <a:r>
              <a:rPr sz="2400" spc="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scheme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644194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Early Developments </a:t>
            </a:r>
            <a:r>
              <a:rPr dirty="0"/>
              <a:t>in</a:t>
            </a:r>
            <a:r>
              <a:rPr spc="-70" dirty="0"/>
              <a:t> </a:t>
            </a:r>
            <a:r>
              <a:rPr spc="-5" dirty="0"/>
              <a:t>IR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12430" cy="373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37274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In </a:t>
            </a:r>
            <a:r>
              <a:rPr sz="2400" spc="-5" dirty="0">
                <a:latin typeface="Tahoma"/>
                <a:cs typeface="Tahoma"/>
              </a:rPr>
              <a:t>1978, the first ACM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SIGIR </a:t>
            </a:r>
            <a:r>
              <a:rPr sz="2400" spc="-5" dirty="0">
                <a:latin typeface="Tahoma"/>
                <a:cs typeface="Tahoma"/>
              </a:rPr>
              <a:t>International </a:t>
            </a:r>
            <a:r>
              <a:rPr sz="2400" spc="-10" dirty="0">
                <a:latin typeface="Tahoma"/>
                <a:cs typeface="Tahoma"/>
              </a:rPr>
              <a:t>Conference  </a:t>
            </a:r>
            <a:r>
              <a:rPr sz="2400" spc="-5" dirty="0">
                <a:latin typeface="Tahoma"/>
                <a:cs typeface="Tahoma"/>
              </a:rPr>
              <a:t>on </a:t>
            </a:r>
            <a:r>
              <a:rPr sz="2400" spc="-10" dirty="0">
                <a:latin typeface="Tahoma"/>
                <a:cs typeface="Tahoma"/>
              </a:rPr>
              <a:t>Information </a:t>
            </a:r>
            <a:r>
              <a:rPr sz="2400" spc="-15" dirty="0">
                <a:latin typeface="Tahoma"/>
                <a:cs typeface="Tahoma"/>
              </a:rPr>
              <a:t>Retrieval </a:t>
            </a:r>
            <a:r>
              <a:rPr sz="2400" spc="-10" dirty="0">
                <a:latin typeface="Tahoma"/>
                <a:cs typeface="Tahoma"/>
              </a:rPr>
              <a:t>was </a:t>
            </a:r>
            <a:r>
              <a:rPr sz="2400" spc="-5" dirty="0">
                <a:latin typeface="Tahoma"/>
                <a:cs typeface="Tahoma"/>
              </a:rPr>
              <a:t>held in</a:t>
            </a:r>
            <a:r>
              <a:rPr sz="2400" spc="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Rochester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354965" marR="5080" indent="-342265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In </a:t>
            </a:r>
            <a:r>
              <a:rPr sz="2400" spc="-5" dirty="0">
                <a:latin typeface="Tahoma"/>
                <a:cs typeface="Tahoma"/>
              </a:rPr>
              <a:t>1979, </a:t>
            </a:r>
            <a:r>
              <a:rPr sz="2400" spc="-20" dirty="0">
                <a:latin typeface="Tahoma"/>
                <a:cs typeface="Tahoma"/>
              </a:rPr>
              <a:t>van </a:t>
            </a:r>
            <a:r>
              <a:rPr sz="2400" spc="-5" dirty="0">
                <a:latin typeface="Tahoma"/>
                <a:cs typeface="Tahoma"/>
              </a:rPr>
              <a:t>Rijsbergen published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classic book entitled 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Information Retrieval</a:t>
            </a:r>
            <a:r>
              <a:rPr sz="2400" spc="-10" dirty="0">
                <a:latin typeface="Tahoma"/>
                <a:cs typeface="Tahoma"/>
              </a:rPr>
              <a:t>, </a:t>
            </a:r>
            <a:r>
              <a:rPr sz="2400" spc="-5" dirty="0">
                <a:latin typeface="Tahoma"/>
                <a:cs typeface="Tahoma"/>
              </a:rPr>
              <a:t>which </a:t>
            </a:r>
            <a:r>
              <a:rPr sz="2400" spc="-10" dirty="0">
                <a:latin typeface="Tahoma"/>
                <a:cs typeface="Tahoma"/>
              </a:rPr>
              <a:t>focused </a:t>
            </a:r>
            <a:r>
              <a:rPr sz="2400" spc="-5" dirty="0">
                <a:latin typeface="Tahoma"/>
                <a:cs typeface="Tahoma"/>
              </a:rPr>
              <a:t>on the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Probabilistic  Model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355600" marR="42545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In </a:t>
            </a:r>
            <a:r>
              <a:rPr sz="2400" spc="-5" dirty="0">
                <a:latin typeface="Tahoma"/>
                <a:cs typeface="Tahoma"/>
              </a:rPr>
              <a:t>1983, Salton and McGill published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classic book  entitled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Introduction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to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Modern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Information Retrieval</a:t>
            </a:r>
            <a:r>
              <a:rPr sz="2400" spc="-10" dirty="0">
                <a:latin typeface="Tahoma"/>
                <a:cs typeface="Tahoma"/>
              </a:rPr>
              <a:t>,  </a:t>
            </a:r>
            <a:r>
              <a:rPr sz="2400" spc="-5" dirty="0">
                <a:latin typeface="Tahoma"/>
                <a:cs typeface="Tahoma"/>
              </a:rPr>
              <a:t>which </a:t>
            </a:r>
            <a:r>
              <a:rPr sz="2400" spc="-10" dirty="0">
                <a:latin typeface="Tahoma"/>
                <a:cs typeface="Tahoma"/>
              </a:rPr>
              <a:t>focused </a:t>
            </a:r>
            <a:r>
              <a:rPr sz="2400" spc="-5" dirty="0">
                <a:latin typeface="Tahoma"/>
                <a:cs typeface="Tahoma"/>
              </a:rPr>
              <a:t>on the </a:t>
            </a:r>
            <a:r>
              <a:rPr sz="2400" spc="-20" dirty="0">
                <a:solidFill>
                  <a:srgbClr val="C00000"/>
                </a:solidFill>
                <a:latin typeface="Tahoma"/>
                <a:cs typeface="Tahoma"/>
              </a:rPr>
              <a:t>Vector</a:t>
            </a:r>
            <a:r>
              <a:rPr sz="2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Model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644194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Early Developments </a:t>
            </a:r>
            <a:r>
              <a:rPr dirty="0"/>
              <a:t>in</a:t>
            </a:r>
            <a:r>
              <a:rPr spc="-70" dirty="0"/>
              <a:t> </a:t>
            </a:r>
            <a:r>
              <a:rPr spc="-5" dirty="0"/>
              <a:t>IR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573009" cy="2351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Libraries </a:t>
            </a:r>
            <a:r>
              <a:rPr sz="2400" spc="-5" dirty="0">
                <a:latin typeface="Tahoma"/>
                <a:cs typeface="Tahoma"/>
              </a:rPr>
              <a:t>were among the first institutions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adopt IR  systems </a:t>
            </a:r>
            <a:r>
              <a:rPr sz="2400" spc="-15" dirty="0">
                <a:latin typeface="Tahoma"/>
                <a:cs typeface="Tahoma"/>
              </a:rPr>
              <a:t>for </a:t>
            </a:r>
            <a:r>
              <a:rPr sz="2400" spc="-5" dirty="0">
                <a:latin typeface="Tahoma"/>
                <a:cs typeface="Tahoma"/>
              </a:rPr>
              <a:t>retrieving</a:t>
            </a:r>
            <a:r>
              <a:rPr sz="2400" spc="-10" dirty="0">
                <a:latin typeface="Tahoma"/>
                <a:cs typeface="Tahoma"/>
              </a:rPr>
              <a:t> information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18351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5" dirty="0">
                <a:latin typeface="Tahoma"/>
                <a:cs typeface="Tahoma"/>
              </a:rPr>
              <a:t>Initially, </a:t>
            </a:r>
            <a:r>
              <a:rPr sz="2400" spc="-5" dirty="0">
                <a:latin typeface="Tahoma"/>
                <a:cs typeface="Tahoma"/>
              </a:rPr>
              <a:t>such systems consisted of </a:t>
            </a:r>
            <a:r>
              <a:rPr sz="2400" dirty="0">
                <a:latin typeface="Tahoma"/>
                <a:cs typeface="Tahoma"/>
              </a:rPr>
              <a:t>an </a:t>
            </a:r>
            <a:r>
              <a:rPr sz="2400" spc="-5" dirty="0">
                <a:latin typeface="Tahoma"/>
                <a:cs typeface="Tahoma"/>
              </a:rPr>
              <a:t>automation of  existing processes such </a:t>
            </a:r>
            <a:r>
              <a:rPr sz="2400" dirty="0">
                <a:latin typeface="Tahoma"/>
                <a:cs typeface="Tahoma"/>
              </a:rPr>
              <a:t>as </a:t>
            </a:r>
            <a:r>
              <a:rPr sz="2400" spc="-5" dirty="0">
                <a:latin typeface="Tahoma"/>
                <a:cs typeface="Tahoma"/>
              </a:rPr>
              <a:t>card catalogs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searching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Tahoma"/>
                <a:cs typeface="Tahoma"/>
              </a:rPr>
              <a:t>Restricted </a:t>
            </a:r>
            <a:r>
              <a:rPr sz="2000" spc="-5" dirty="0">
                <a:latin typeface="Tahoma"/>
                <a:cs typeface="Tahoma"/>
              </a:rPr>
              <a:t>to author names, titles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38606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Libraries and Digital</a:t>
            </a:r>
            <a:r>
              <a:rPr spc="-70" dirty="0"/>
              <a:t> </a:t>
            </a:r>
            <a:r>
              <a:rPr spc="-5" dirty="0"/>
              <a:t>Libraries</a:t>
            </a:r>
          </a:p>
        </p:txBody>
      </p:sp>
      <p:sp>
        <p:nvSpPr>
          <p:cNvPr id="5" name="object 5"/>
          <p:cNvSpPr/>
          <p:nvPr/>
        </p:nvSpPr>
        <p:spPr>
          <a:xfrm>
            <a:off x="1645577" y="3645841"/>
            <a:ext cx="2874137" cy="2428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578725" cy="2345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In </a:t>
            </a:r>
            <a:r>
              <a:rPr sz="2400" spc="-5" dirty="0">
                <a:latin typeface="Tahoma"/>
                <a:cs typeface="Tahoma"/>
              </a:rPr>
              <a:t>the next </a:t>
            </a:r>
            <a:r>
              <a:rPr sz="2400" spc="-10" dirty="0">
                <a:latin typeface="Tahoma"/>
                <a:cs typeface="Tahoma"/>
              </a:rPr>
              <a:t>generation, </a:t>
            </a:r>
            <a:r>
              <a:rPr sz="2400" spc="-5" dirty="0">
                <a:latin typeface="Tahoma"/>
                <a:cs typeface="Tahoma"/>
              </a:rPr>
              <a:t>Increased search </a:t>
            </a:r>
            <a:r>
              <a:rPr sz="2400" spc="-10" dirty="0">
                <a:latin typeface="Tahoma"/>
                <a:cs typeface="Tahoma"/>
              </a:rPr>
              <a:t>functionality  was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added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30" dirty="0">
                <a:latin typeface="Tahoma"/>
                <a:cs typeface="Tahoma"/>
              </a:rPr>
              <a:t>E.g., </a:t>
            </a:r>
            <a:r>
              <a:rPr sz="2000" spc="-5" dirty="0">
                <a:latin typeface="Tahoma"/>
                <a:cs typeface="Tahoma"/>
              </a:rPr>
              <a:t>subject headings, </a:t>
            </a:r>
            <a:r>
              <a:rPr sz="2000" spc="-10" dirty="0">
                <a:latin typeface="Tahoma"/>
                <a:cs typeface="Tahoma"/>
              </a:rPr>
              <a:t>keywords, </a:t>
            </a:r>
            <a:r>
              <a:rPr sz="2000" spc="-5" dirty="0">
                <a:latin typeface="Tahoma"/>
                <a:cs typeface="Tahoma"/>
              </a:rPr>
              <a:t>query</a:t>
            </a:r>
            <a:r>
              <a:rPr sz="2000" spc="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operations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55600" marR="40005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Nowadays,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focus </a:t>
            </a:r>
            <a:r>
              <a:rPr sz="2400" spc="-5" dirty="0">
                <a:latin typeface="Tahoma"/>
                <a:cs typeface="Tahoma"/>
              </a:rPr>
              <a:t>has been on </a:t>
            </a:r>
            <a:r>
              <a:rPr sz="2400" spc="-10" dirty="0">
                <a:latin typeface="Tahoma"/>
                <a:cs typeface="Tahoma"/>
              </a:rPr>
              <a:t>improved graphical  </a:t>
            </a:r>
            <a:r>
              <a:rPr sz="2400" spc="-5" dirty="0">
                <a:latin typeface="Tahoma"/>
                <a:cs typeface="Tahoma"/>
              </a:rPr>
              <a:t>interfaces, electronic </a:t>
            </a:r>
            <a:r>
              <a:rPr sz="2400" spc="-10" dirty="0">
                <a:latin typeface="Tahoma"/>
                <a:cs typeface="Tahoma"/>
              </a:rPr>
              <a:t>forms, </a:t>
            </a:r>
            <a:r>
              <a:rPr sz="2400" spc="-5" dirty="0">
                <a:latin typeface="Tahoma"/>
                <a:cs typeface="Tahoma"/>
              </a:rPr>
              <a:t>hypertext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features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38606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Libraries and Digital</a:t>
            </a:r>
            <a:r>
              <a:rPr spc="-70" dirty="0"/>
              <a:t> </a:t>
            </a:r>
            <a:r>
              <a:rPr spc="-5" dirty="0"/>
              <a:t>Libraries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marR="68580" indent="-342900">
              <a:lnSpc>
                <a:spcPct val="100000"/>
              </a:lnSpc>
              <a:buFont typeface="Arial"/>
              <a:buChar char="•"/>
              <a:tabLst>
                <a:tab pos="400685" algn="l"/>
                <a:tab pos="401320" algn="l"/>
              </a:tabLst>
            </a:pPr>
            <a:r>
              <a:rPr spc="-25" dirty="0"/>
              <a:t>Previously, </a:t>
            </a:r>
            <a:r>
              <a:rPr spc="-5" dirty="0"/>
              <a:t>IR </a:t>
            </a:r>
            <a:r>
              <a:rPr spc="-10" dirty="0"/>
              <a:t>was </a:t>
            </a:r>
            <a:r>
              <a:rPr dirty="0"/>
              <a:t>an </a:t>
            </a:r>
            <a:r>
              <a:rPr spc="-5" dirty="0"/>
              <a:t>area of interest restricted mainly </a:t>
            </a:r>
            <a:r>
              <a:rPr dirty="0"/>
              <a:t>to  </a:t>
            </a:r>
            <a:r>
              <a:rPr spc="-10" dirty="0"/>
              <a:t>librarians </a:t>
            </a:r>
            <a:r>
              <a:rPr spc="-5" dirty="0"/>
              <a:t>and </a:t>
            </a:r>
            <a:r>
              <a:rPr spc="-10" dirty="0"/>
              <a:t>information</a:t>
            </a:r>
            <a:r>
              <a:rPr spc="15" dirty="0"/>
              <a:t> </a:t>
            </a:r>
            <a:r>
              <a:rPr spc="-5" dirty="0"/>
              <a:t>experts</a:t>
            </a:r>
          </a:p>
          <a:p>
            <a:pPr marL="401320" marR="508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400685" algn="l"/>
                <a:tab pos="401320" algn="l"/>
              </a:tabLst>
            </a:pPr>
            <a:r>
              <a:rPr dirty="0"/>
              <a:t>A </a:t>
            </a:r>
            <a:r>
              <a:rPr spc="-5" dirty="0"/>
              <a:t>single </a:t>
            </a:r>
            <a:r>
              <a:rPr spc="-10" dirty="0"/>
              <a:t>fact </a:t>
            </a:r>
            <a:r>
              <a:rPr spc="-5" dirty="0"/>
              <a:t>changed these perceptions—the introduction  of the </a:t>
            </a:r>
            <a:r>
              <a:rPr spc="-35" dirty="0"/>
              <a:t>Web, </a:t>
            </a:r>
            <a:r>
              <a:rPr spc="-5" dirty="0"/>
              <a:t>which has become the largest repository of  knowledge in human</a:t>
            </a:r>
            <a:r>
              <a:rPr spc="-60" dirty="0"/>
              <a:t> </a:t>
            </a:r>
            <a:r>
              <a:rPr spc="-5" dirty="0"/>
              <a:t>history</a:t>
            </a:r>
          </a:p>
          <a:p>
            <a:pPr marL="401320" marR="362585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400685" algn="l"/>
                <a:tab pos="401320" algn="l"/>
              </a:tabLst>
            </a:pPr>
            <a:r>
              <a:rPr spc="-5" dirty="0"/>
              <a:t>The </a:t>
            </a:r>
            <a:r>
              <a:rPr spc="-30" dirty="0"/>
              <a:t>Web </a:t>
            </a:r>
            <a:r>
              <a:rPr spc="-5" dirty="0"/>
              <a:t>also introduced difficult </a:t>
            </a:r>
            <a:r>
              <a:rPr dirty="0"/>
              <a:t>task </a:t>
            </a:r>
            <a:r>
              <a:rPr spc="-5" dirty="0"/>
              <a:t>on finding </a:t>
            </a:r>
            <a:r>
              <a:rPr spc="-10" dirty="0"/>
              <a:t>useful  information</a:t>
            </a:r>
          </a:p>
          <a:p>
            <a:pPr marL="40132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400685" algn="l"/>
                <a:tab pos="401320" algn="l"/>
              </a:tabLst>
            </a:pPr>
            <a:r>
              <a:rPr spc="-5" dirty="0"/>
              <a:t>Searching on the </a:t>
            </a:r>
            <a:r>
              <a:rPr spc="-30" dirty="0"/>
              <a:t>Web </a:t>
            </a:r>
            <a:r>
              <a:rPr spc="-5" dirty="0"/>
              <a:t>is </a:t>
            </a:r>
            <a:r>
              <a:rPr dirty="0"/>
              <a:t>all </a:t>
            </a:r>
            <a:r>
              <a:rPr spc="-5" dirty="0"/>
              <a:t>about IR and </a:t>
            </a:r>
            <a:r>
              <a:rPr dirty="0"/>
              <a:t>its</a:t>
            </a:r>
            <a:r>
              <a:rPr spc="15" dirty="0"/>
              <a:t> </a:t>
            </a:r>
            <a:r>
              <a:rPr spc="-5" dirty="0"/>
              <a:t>technologies</a:t>
            </a:r>
          </a:p>
          <a:p>
            <a:pPr marL="45720"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401320" marR="838835">
              <a:lnSpc>
                <a:spcPts val="2850"/>
              </a:lnSpc>
            </a:pPr>
            <a:r>
              <a:rPr i="1" spc="-5" dirty="0">
                <a:solidFill>
                  <a:srgbClr val="C00000"/>
                </a:solidFill>
                <a:latin typeface="Calibri"/>
                <a:cs typeface="Calibri"/>
              </a:rPr>
              <a:t>Thus, </a:t>
            </a:r>
            <a:r>
              <a:rPr i="1" spc="-10" dirty="0">
                <a:solidFill>
                  <a:srgbClr val="C00000"/>
                </a:solidFill>
                <a:latin typeface="Calibri"/>
                <a:cs typeface="Calibri"/>
              </a:rPr>
              <a:t>almost overnight,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IR has </a:t>
            </a:r>
            <a:r>
              <a:rPr i="1" spc="-5" dirty="0">
                <a:solidFill>
                  <a:srgbClr val="C00000"/>
                </a:solidFill>
                <a:latin typeface="Calibri"/>
                <a:cs typeface="Calibri"/>
              </a:rPr>
              <a:t>gained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i="1" spc="-5" dirty="0">
                <a:solidFill>
                  <a:srgbClr val="C00000"/>
                </a:solidFill>
                <a:latin typeface="Calibri"/>
                <a:cs typeface="Calibri"/>
              </a:rPr>
              <a:t>place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with </a:t>
            </a:r>
            <a:r>
              <a:rPr i="1" spc="-5" dirty="0">
                <a:solidFill>
                  <a:srgbClr val="C00000"/>
                </a:solidFill>
                <a:latin typeface="Calibri"/>
                <a:cs typeface="Calibri"/>
              </a:rPr>
              <a:t>other  technologies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at the </a:t>
            </a:r>
            <a:r>
              <a:rPr i="1" spc="-15" dirty="0">
                <a:solidFill>
                  <a:srgbClr val="C00000"/>
                </a:solidFill>
                <a:latin typeface="Calibri"/>
                <a:cs typeface="Calibri"/>
              </a:rPr>
              <a:t>center </a:t>
            </a:r>
            <a:r>
              <a:rPr i="1" spc="-5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i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i="1" spc="-15" dirty="0">
                <a:solidFill>
                  <a:srgbClr val="C00000"/>
                </a:solidFill>
                <a:latin typeface="Calibri"/>
                <a:cs typeface="Calibri"/>
              </a:rPr>
              <a:t>stage</a:t>
            </a: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23900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IR at the Center of the</a:t>
            </a:r>
            <a:r>
              <a:rPr spc="-80" dirty="0"/>
              <a:t> </a:t>
            </a:r>
            <a:r>
              <a:rPr spc="-5" dirty="0"/>
              <a:t>Stage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27326" y="2669285"/>
            <a:ext cx="4692396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586" y="3059620"/>
            <a:ext cx="3815963" cy="421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9142" y="2721101"/>
            <a:ext cx="4588763" cy="91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36230" cy="3546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7272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Users of modern IR systems </a:t>
            </a:r>
            <a:r>
              <a:rPr sz="2400" spc="-15" dirty="0">
                <a:latin typeface="Tahoma"/>
                <a:cs typeface="Tahoma"/>
              </a:rPr>
              <a:t>have </a:t>
            </a:r>
            <a:r>
              <a:rPr sz="2400" spc="-10" dirty="0">
                <a:latin typeface="Tahoma"/>
                <a:cs typeface="Tahoma"/>
              </a:rPr>
              <a:t>information </a:t>
            </a:r>
            <a:r>
              <a:rPr sz="2400" spc="-5" dirty="0">
                <a:latin typeface="Tahoma"/>
                <a:cs typeface="Tahoma"/>
              </a:rPr>
              <a:t>needs of  </a:t>
            </a:r>
            <a:r>
              <a:rPr sz="2400" spc="-10" dirty="0">
                <a:latin typeface="Tahoma"/>
                <a:cs typeface="Tahoma"/>
              </a:rPr>
              <a:t>varying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complexity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An example of the simple information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need:</a:t>
            </a:r>
            <a:endParaRPr sz="2000">
              <a:latin typeface="Tahoma"/>
              <a:cs typeface="Tahoma"/>
            </a:endParaRPr>
          </a:p>
          <a:p>
            <a:pPr marL="755650">
              <a:lnSpc>
                <a:spcPct val="100000"/>
              </a:lnSpc>
              <a:spcBef>
                <a:spcPts val="380"/>
              </a:spcBef>
            </a:pP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Look </a:t>
            </a:r>
            <a:r>
              <a:rPr sz="2000" i="1" spc="-15" dirty="0">
                <a:solidFill>
                  <a:srgbClr val="C00000"/>
                </a:solidFill>
                <a:latin typeface="Calibri"/>
                <a:cs typeface="Calibri"/>
              </a:rPr>
              <a:t>for </a:t>
            </a: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the link </a:t>
            </a:r>
            <a:r>
              <a:rPr sz="2000" i="1" spc="-15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the homepage of a </a:t>
            </a:r>
            <a:r>
              <a:rPr sz="2000" i="1" spc="-15" dirty="0">
                <a:solidFill>
                  <a:srgbClr val="C00000"/>
                </a:solidFill>
                <a:latin typeface="Calibri"/>
                <a:cs typeface="Calibri"/>
              </a:rPr>
              <a:t>company </a:t>
            </a: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or</a:t>
            </a:r>
            <a:r>
              <a:rPr sz="2000" i="1" spc="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C00000"/>
                </a:solidFill>
                <a:latin typeface="Calibri"/>
                <a:cs typeface="Calibri"/>
              </a:rPr>
              <a:t>institution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1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An example of the complex information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need:</a:t>
            </a:r>
            <a:endParaRPr sz="2000">
              <a:latin typeface="Tahoma"/>
              <a:cs typeface="Tahoma"/>
            </a:endParaRPr>
          </a:p>
          <a:p>
            <a:pPr marL="755650" marR="5080">
              <a:lnSpc>
                <a:spcPct val="99500"/>
              </a:lnSpc>
              <a:spcBef>
                <a:spcPts val="395"/>
              </a:spcBef>
            </a:pP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Find all </a:t>
            </a:r>
            <a:r>
              <a:rPr sz="2000" i="1" spc="-10" dirty="0">
                <a:solidFill>
                  <a:srgbClr val="C00000"/>
                </a:solidFill>
                <a:latin typeface="Calibri"/>
                <a:cs typeface="Calibri"/>
              </a:rPr>
              <a:t>documents </a:t>
            </a: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that address the role of the </a:t>
            </a:r>
            <a:r>
              <a:rPr sz="2000" i="1" spc="-10" dirty="0">
                <a:solidFill>
                  <a:srgbClr val="C00000"/>
                </a:solidFill>
                <a:latin typeface="Calibri"/>
                <a:cs typeface="Calibri"/>
              </a:rPr>
              <a:t>Federal Government in  </a:t>
            </a:r>
            <a:r>
              <a:rPr sz="2000" i="1" spc="-5" dirty="0">
                <a:solidFill>
                  <a:srgbClr val="C00000"/>
                </a:solidFill>
                <a:latin typeface="Calibri"/>
                <a:cs typeface="Calibri"/>
              </a:rPr>
              <a:t>financing the operation of the National Railroad </a:t>
            </a:r>
            <a:r>
              <a:rPr sz="2000" i="1" spc="-15" dirty="0">
                <a:solidFill>
                  <a:srgbClr val="C00000"/>
                </a:solidFill>
                <a:latin typeface="Calibri"/>
                <a:cs typeface="Calibri"/>
              </a:rPr>
              <a:t>Transportation  </a:t>
            </a:r>
            <a:r>
              <a:rPr sz="2000" i="1" spc="-10" dirty="0">
                <a:solidFill>
                  <a:srgbClr val="C00000"/>
                </a:solidFill>
                <a:latin typeface="Calibri"/>
                <a:cs typeface="Calibri"/>
              </a:rPr>
              <a:t>Corporation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192524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The IR</a:t>
            </a:r>
            <a:r>
              <a:rPr spc="-105" dirty="0"/>
              <a:t> </a:t>
            </a:r>
            <a:r>
              <a:rPr spc="-5" dirty="0"/>
              <a:t>Problem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64170" cy="3222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60007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This </a:t>
            </a:r>
            <a:r>
              <a:rPr sz="2400" spc="-10" dirty="0">
                <a:latin typeface="Tahoma"/>
                <a:cs typeface="Tahoma"/>
              </a:rPr>
              <a:t>full </a:t>
            </a:r>
            <a:r>
              <a:rPr sz="2400" spc="-5" dirty="0">
                <a:latin typeface="Tahoma"/>
                <a:cs typeface="Tahoma"/>
              </a:rPr>
              <a:t>description of the user need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is normally not  good </a:t>
            </a:r>
            <a:r>
              <a:rPr sz="2400" spc="-15" dirty="0">
                <a:latin typeface="Tahoma"/>
                <a:cs typeface="Tahoma"/>
              </a:rPr>
              <a:t>for </a:t>
            </a:r>
            <a:r>
              <a:rPr sz="2400" spc="-5" dirty="0">
                <a:latin typeface="Tahoma"/>
                <a:cs typeface="Tahoma"/>
              </a:rPr>
              <a:t>querying the IR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system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Instead, the user would first </a:t>
            </a:r>
            <a:r>
              <a:rPr sz="2400" spc="-10" dirty="0">
                <a:latin typeface="Tahoma"/>
                <a:cs typeface="Tahoma"/>
              </a:rPr>
              <a:t>translate </a:t>
            </a:r>
            <a:r>
              <a:rPr sz="2400" spc="-5" dirty="0">
                <a:latin typeface="Tahoma"/>
                <a:cs typeface="Tahoma"/>
              </a:rPr>
              <a:t>into </a:t>
            </a:r>
            <a:r>
              <a:rPr sz="2400" dirty="0">
                <a:latin typeface="Tahoma"/>
                <a:cs typeface="Tahoma"/>
              </a:rPr>
              <a:t>a</a:t>
            </a:r>
            <a:r>
              <a:rPr sz="2400" spc="1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query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A set of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keywords </a:t>
            </a:r>
            <a:r>
              <a:rPr sz="2000" spc="-5" dirty="0">
                <a:latin typeface="Tahoma"/>
                <a:cs typeface="Tahoma"/>
              </a:rPr>
              <a:t>summarized his/her information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need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Given </a:t>
            </a:r>
            <a:r>
              <a:rPr sz="2400" spc="-5" dirty="0">
                <a:latin typeface="Tahoma"/>
                <a:cs typeface="Tahoma"/>
              </a:rPr>
              <a:t>the user </a:t>
            </a:r>
            <a:r>
              <a:rPr sz="2400" spc="-40" dirty="0">
                <a:latin typeface="Tahoma"/>
                <a:cs typeface="Tahoma"/>
              </a:rPr>
              <a:t>query,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key </a:t>
            </a:r>
            <a:r>
              <a:rPr sz="2400" spc="-5" dirty="0">
                <a:latin typeface="Tahoma"/>
                <a:cs typeface="Tahoma"/>
              </a:rPr>
              <a:t>goal of the IR system is </a:t>
            </a:r>
            <a:r>
              <a:rPr sz="2400" dirty="0">
                <a:latin typeface="Tahoma"/>
                <a:cs typeface="Tahoma"/>
              </a:rPr>
              <a:t>to  </a:t>
            </a:r>
            <a:r>
              <a:rPr sz="2400" spc="-10" dirty="0">
                <a:latin typeface="Tahoma"/>
                <a:cs typeface="Tahoma"/>
              </a:rPr>
              <a:t>retrieve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useful </a:t>
            </a:r>
            <a:r>
              <a:rPr sz="2400" spc="-5" dirty="0">
                <a:latin typeface="Tahoma"/>
                <a:cs typeface="Tahoma"/>
              </a:rPr>
              <a:t>or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relevant</a:t>
            </a:r>
            <a:r>
              <a:rPr sz="2400" spc="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information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192524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The IR</a:t>
            </a:r>
            <a:r>
              <a:rPr spc="-105" dirty="0"/>
              <a:t> </a:t>
            </a:r>
            <a:r>
              <a:rPr spc="-5" dirty="0"/>
              <a:t>Problem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602855" cy="366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193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Thus, the IR system must </a:t>
            </a:r>
            <a:r>
              <a:rPr sz="2400" spc="-15" dirty="0">
                <a:latin typeface="Tahoma"/>
                <a:cs typeface="Tahoma"/>
              </a:rPr>
              <a:t>rank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information </a:t>
            </a:r>
            <a:r>
              <a:rPr sz="2400" dirty="0">
                <a:latin typeface="Tahoma"/>
                <a:cs typeface="Tahoma"/>
              </a:rPr>
              <a:t>items  </a:t>
            </a:r>
            <a:r>
              <a:rPr sz="2400" spc="-5" dirty="0">
                <a:latin typeface="Tahoma"/>
                <a:cs typeface="Tahoma"/>
              </a:rPr>
              <a:t>according </a:t>
            </a:r>
            <a:r>
              <a:rPr sz="2400" dirty="0">
                <a:latin typeface="Tahoma"/>
                <a:cs typeface="Tahoma"/>
              </a:rPr>
              <a:t>to a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degree of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relevance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the user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query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The IR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problem:</a:t>
            </a:r>
            <a:endParaRPr sz="2400">
              <a:latin typeface="Tahoma"/>
              <a:cs typeface="Tahoma"/>
            </a:endParaRPr>
          </a:p>
          <a:p>
            <a:pPr marL="355600" marR="5080">
              <a:lnSpc>
                <a:spcPct val="99500"/>
              </a:lnSpc>
              <a:spcBef>
                <a:spcPts val="475"/>
              </a:spcBef>
            </a:pPr>
            <a:r>
              <a:rPr sz="2400" i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i="1" spc="-35" dirty="0">
                <a:solidFill>
                  <a:srgbClr val="C00000"/>
                </a:solidFill>
                <a:latin typeface="Calibri"/>
                <a:cs typeface="Calibri"/>
              </a:rPr>
              <a:t>key </a:t>
            </a:r>
            <a:r>
              <a:rPr sz="2400" i="1" spc="-5" dirty="0">
                <a:solidFill>
                  <a:srgbClr val="C00000"/>
                </a:solidFill>
                <a:latin typeface="Calibri"/>
                <a:cs typeface="Calibri"/>
              </a:rPr>
              <a:t>goal of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an IR </a:t>
            </a:r>
            <a:r>
              <a:rPr sz="2400" i="1" spc="-20" dirty="0">
                <a:solidFill>
                  <a:srgbClr val="C00000"/>
                </a:solidFill>
                <a:latin typeface="Calibri"/>
                <a:cs typeface="Calibri"/>
              </a:rPr>
              <a:t>system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sz="2400" i="1" spc="-20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400" i="1" spc="-10" dirty="0">
                <a:solidFill>
                  <a:srgbClr val="C00000"/>
                </a:solidFill>
                <a:latin typeface="Calibri"/>
                <a:cs typeface="Calibri"/>
              </a:rPr>
              <a:t>retrieve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all the </a:t>
            </a:r>
            <a:r>
              <a:rPr sz="2400" i="1" spc="-10" dirty="0">
                <a:solidFill>
                  <a:srgbClr val="C00000"/>
                </a:solidFill>
                <a:latin typeface="Calibri"/>
                <a:cs typeface="Calibri"/>
              </a:rPr>
              <a:t>items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that  </a:t>
            </a:r>
            <a:r>
              <a:rPr sz="2400" i="1" spc="-5" dirty="0">
                <a:solidFill>
                  <a:srgbClr val="C00000"/>
                </a:solidFill>
                <a:latin typeface="Calibri"/>
                <a:cs typeface="Calibri"/>
              </a:rPr>
              <a:t>are </a:t>
            </a:r>
            <a:r>
              <a:rPr sz="2400" i="1" spc="-10" dirty="0">
                <a:solidFill>
                  <a:srgbClr val="C00000"/>
                </a:solidFill>
                <a:latin typeface="Calibri"/>
                <a:cs typeface="Calibri"/>
              </a:rPr>
              <a:t>relevant </a:t>
            </a:r>
            <a:r>
              <a:rPr sz="2400" i="1" spc="-20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2400" i="1" spc="-5" dirty="0">
                <a:solidFill>
                  <a:srgbClr val="C00000"/>
                </a:solidFill>
                <a:latin typeface="Calibri"/>
                <a:cs typeface="Calibri"/>
              </a:rPr>
              <a:t>user </a:t>
            </a:r>
            <a:r>
              <a:rPr sz="2400" i="1" spc="-25" dirty="0">
                <a:solidFill>
                  <a:srgbClr val="C00000"/>
                </a:solidFill>
                <a:latin typeface="Calibri"/>
                <a:cs typeface="Calibri"/>
              </a:rPr>
              <a:t>query,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while </a:t>
            </a:r>
            <a:r>
              <a:rPr sz="2400" i="1" spc="-5" dirty="0">
                <a:solidFill>
                  <a:srgbClr val="C00000"/>
                </a:solidFill>
                <a:latin typeface="Calibri"/>
                <a:cs typeface="Calibri"/>
              </a:rPr>
              <a:t>retrieving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sz="2400" i="1" spc="-20" dirty="0">
                <a:solidFill>
                  <a:srgbClr val="C00000"/>
                </a:solidFill>
                <a:latin typeface="Calibri"/>
                <a:cs typeface="Calibri"/>
              </a:rPr>
              <a:t>few </a:t>
            </a:r>
            <a:r>
              <a:rPr sz="2400" i="1" spc="-5" dirty="0">
                <a:solidFill>
                  <a:srgbClr val="C00000"/>
                </a:solidFill>
                <a:latin typeface="Calibri"/>
                <a:cs typeface="Calibri"/>
              </a:rPr>
              <a:t>non-  </a:t>
            </a:r>
            <a:r>
              <a:rPr sz="2400" i="1" spc="-10" dirty="0">
                <a:solidFill>
                  <a:srgbClr val="C00000"/>
                </a:solidFill>
                <a:latin typeface="Calibri"/>
                <a:cs typeface="Calibri"/>
              </a:rPr>
              <a:t>relevant items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sz="2400" i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The notion of </a:t>
            </a:r>
            <a:r>
              <a:rPr sz="2400" spc="-10" dirty="0">
                <a:latin typeface="Tahoma"/>
                <a:cs typeface="Tahoma"/>
              </a:rPr>
              <a:t>relevance </a:t>
            </a:r>
            <a:r>
              <a:rPr sz="2400" spc="-5" dirty="0">
                <a:latin typeface="Tahoma"/>
                <a:cs typeface="Tahoma"/>
              </a:rPr>
              <a:t>is of </a:t>
            </a:r>
            <a:r>
              <a:rPr sz="2400" spc="-10" dirty="0">
                <a:latin typeface="Tahoma"/>
                <a:cs typeface="Tahoma"/>
              </a:rPr>
              <a:t>central </a:t>
            </a:r>
            <a:r>
              <a:rPr sz="2400" spc="-5" dirty="0">
                <a:latin typeface="Tahoma"/>
                <a:cs typeface="Tahoma"/>
              </a:rPr>
              <a:t>importance in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192524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The IR</a:t>
            </a:r>
            <a:r>
              <a:rPr spc="-105" dirty="0"/>
              <a:t> </a:t>
            </a:r>
            <a:r>
              <a:rPr spc="-5" dirty="0"/>
              <a:t>Problem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2465070" cy="3886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Introduction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ahoma"/>
                <a:cs typeface="Tahoma"/>
              </a:rPr>
              <a:t>Brief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History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The IR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Problem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The IR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System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30" dirty="0">
                <a:latin typeface="Tahoma"/>
                <a:cs typeface="Tahoma"/>
              </a:rPr>
              <a:t>Web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Search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2291321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Outline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802880" cy="2205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spc="-10" dirty="0">
                <a:latin typeface="Tahoma"/>
                <a:cs typeface="Tahoma"/>
              </a:rPr>
              <a:t>effective retrieval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spc="-10" dirty="0">
                <a:latin typeface="Tahoma"/>
                <a:cs typeface="Tahoma"/>
              </a:rPr>
              <a:t>relevant information </a:t>
            </a:r>
            <a:r>
              <a:rPr sz="2400" spc="-5" dirty="0">
                <a:latin typeface="Tahoma"/>
                <a:cs typeface="Tahoma"/>
              </a:rPr>
              <a:t>is directly  </a:t>
            </a:r>
            <a:r>
              <a:rPr sz="2400" spc="-10" dirty="0">
                <a:latin typeface="Tahoma"/>
                <a:cs typeface="Tahoma"/>
              </a:rPr>
              <a:t>affected </a:t>
            </a:r>
            <a:r>
              <a:rPr sz="2400" spc="-5" dirty="0">
                <a:latin typeface="Tahoma"/>
                <a:cs typeface="Tahoma"/>
              </a:rPr>
              <a:t>by </a:t>
            </a:r>
            <a:r>
              <a:rPr sz="2400" dirty="0">
                <a:latin typeface="Tahoma"/>
                <a:cs typeface="Tahoma"/>
              </a:rPr>
              <a:t>2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factors: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The user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task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29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The logical view of the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documents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405611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Basic</a:t>
            </a:r>
            <a:r>
              <a:rPr spc="-80" dirty="0"/>
              <a:t> </a:t>
            </a:r>
            <a:r>
              <a:rPr spc="-5" dirty="0"/>
              <a:t>Concepts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3833622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The User</a:t>
            </a:r>
            <a:r>
              <a:rPr spc="-95" dirty="0"/>
              <a:t> </a:t>
            </a:r>
            <a:r>
              <a:rPr spc="-5" dirty="0"/>
              <a:t>Task</a:t>
            </a:r>
          </a:p>
        </p:txBody>
      </p:sp>
      <p:sp>
        <p:nvSpPr>
          <p:cNvPr id="4" name="object 4"/>
          <p:cNvSpPr/>
          <p:nvPr/>
        </p:nvSpPr>
        <p:spPr>
          <a:xfrm>
            <a:off x="1739645" y="4474476"/>
            <a:ext cx="880871" cy="880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5912" y="4500575"/>
            <a:ext cx="785825" cy="785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2022" y="4735042"/>
            <a:ext cx="333603" cy="81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2022" y="473504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932"/>
                </a:moveTo>
                <a:lnTo>
                  <a:pt x="3216" y="24999"/>
                </a:lnTo>
                <a:lnTo>
                  <a:pt x="11988" y="11988"/>
                </a:lnTo>
                <a:lnTo>
                  <a:pt x="24999" y="3216"/>
                </a:lnTo>
                <a:lnTo>
                  <a:pt x="40932" y="0"/>
                </a:lnTo>
                <a:lnTo>
                  <a:pt x="56862" y="3216"/>
                </a:lnTo>
                <a:lnTo>
                  <a:pt x="69869" y="11988"/>
                </a:lnTo>
                <a:lnTo>
                  <a:pt x="78636" y="24999"/>
                </a:lnTo>
                <a:lnTo>
                  <a:pt x="81851" y="40932"/>
                </a:lnTo>
                <a:lnTo>
                  <a:pt x="78636" y="56864"/>
                </a:lnTo>
                <a:lnTo>
                  <a:pt x="69869" y="69875"/>
                </a:lnTo>
                <a:lnTo>
                  <a:pt x="56862" y="78647"/>
                </a:lnTo>
                <a:lnTo>
                  <a:pt x="40932" y="81864"/>
                </a:lnTo>
                <a:lnTo>
                  <a:pt x="24999" y="78647"/>
                </a:lnTo>
                <a:lnTo>
                  <a:pt x="11988" y="69875"/>
                </a:lnTo>
                <a:lnTo>
                  <a:pt x="3216" y="56864"/>
                </a:lnTo>
                <a:lnTo>
                  <a:pt x="0" y="40932"/>
                </a:lnTo>
                <a:close/>
              </a:path>
            </a:pathLst>
          </a:custGeom>
          <a:ln w="12699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3775" y="473504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932"/>
                </a:moveTo>
                <a:lnTo>
                  <a:pt x="3216" y="24999"/>
                </a:lnTo>
                <a:lnTo>
                  <a:pt x="11988" y="11988"/>
                </a:lnTo>
                <a:lnTo>
                  <a:pt x="24999" y="3216"/>
                </a:lnTo>
                <a:lnTo>
                  <a:pt x="40932" y="0"/>
                </a:lnTo>
                <a:lnTo>
                  <a:pt x="56862" y="3216"/>
                </a:lnTo>
                <a:lnTo>
                  <a:pt x="69869" y="11988"/>
                </a:lnTo>
                <a:lnTo>
                  <a:pt x="78636" y="24999"/>
                </a:lnTo>
                <a:lnTo>
                  <a:pt x="81851" y="40932"/>
                </a:lnTo>
                <a:lnTo>
                  <a:pt x="78636" y="56864"/>
                </a:lnTo>
                <a:lnTo>
                  <a:pt x="69869" y="69875"/>
                </a:lnTo>
                <a:lnTo>
                  <a:pt x="56862" y="78647"/>
                </a:lnTo>
                <a:lnTo>
                  <a:pt x="40932" y="81864"/>
                </a:lnTo>
                <a:lnTo>
                  <a:pt x="24999" y="78647"/>
                </a:lnTo>
                <a:lnTo>
                  <a:pt x="11988" y="69875"/>
                </a:lnTo>
                <a:lnTo>
                  <a:pt x="3216" y="56864"/>
                </a:lnTo>
                <a:lnTo>
                  <a:pt x="0" y="40932"/>
                </a:lnTo>
                <a:close/>
              </a:path>
            </a:pathLst>
          </a:custGeom>
          <a:ln w="12699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5871" y="5064836"/>
            <a:ext cx="425450" cy="73660"/>
          </a:xfrm>
          <a:custGeom>
            <a:avLst/>
            <a:gdLst/>
            <a:ahLst/>
            <a:cxnLst/>
            <a:rect l="l" t="t" r="r" b="b"/>
            <a:pathLst>
              <a:path w="425450" h="73660">
                <a:moveTo>
                  <a:pt x="0" y="0"/>
                </a:moveTo>
                <a:lnTo>
                  <a:pt x="42587" y="26327"/>
                </a:lnTo>
                <a:lnTo>
                  <a:pt x="85164" y="46805"/>
                </a:lnTo>
                <a:lnTo>
                  <a:pt x="127731" y="61431"/>
                </a:lnTo>
                <a:lnTo>
                  <a:pt x="170288" y="70207"/>
                </a:lnTo>
                <a:lnTo>
                  <a:pt x="212836" y="73132"/>
                </a:lnTo>
                <a:lnTo>
                  <a:pt x="255373" y="70207"/>
                </a:lnTo>
                <a:lnTo>
                  <a:pt x="297901" y="61431"/>
                </a:lnTo>
                <a:lnTo>
                  <a:pt x="340418" y="46805"/>
                </a:lnTo>
                <a:lnTo>
                  <a:pt x="382926" y="26327"/>
                </a:lnTo>
                <a:lnTo>
                  <a:pt x="425424" y="0"/>
                </a:lnTo>
              </a:path>
            </a:pathLst>
          </a:custGeom>
          <a:ln w="12700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912" y="4500562"/>
            <a:ext cx="786130" cy="786130"/>
          </a:xfrm>
          <a:custGeom>
            <a:avLst/>
            <a:gdLst/>
            <a:ahLst/>
            <a:cxnLst/>
            <a:rect l="l" t="t" r="r" b="b"/>
            <a:pathLst>
              <a:path w="786130" h="786129">
                <a:moveTo>
                  <a:pt x="0" y="392912"/>
                </a:moveTo>
                <a:lnTo>
                  <a:pt x="3061" y="343627"/>
                </a:lnTo>
                <a:lnTo>
                  <a:pt x="11999" y="296169"/>
                </a:lnTo>
                <a:lnTo>
                  <a:pt x="26446" y="250906"/>
                </a:lnTo>
                <a:lnTo>
                  <a:pt x="46034" y="208205"/>
                </a:lnTo>
                <a:lnTo>
                  <a:pt x="70395" y="168436"/>
                </a:lnTo>
                <a:lnTo>
                  <a:pt x="99160" y="131966"/>
                </a:lnTo>
                <a:lnTo>
                  <a:pt x="131961" y="99164"/>
                </a:lnTo>
                <a:lnTo>
                  <a:pt x="168430" y="70398"/>
                </a:lnTo>
                <a:lnTo>
                  <a:pt x="208200" y="46037"/>
                </a:lnTo>
                <a:lnTo>
                  <a:pt x="250901" y="26448"/>
                </a:lnTo>
                <a:lnTo>
                  <a:pt x="296165" y="12000"/>
                </a:lnTo>
                <a:lnTo>
                  <a:pt x="343625" y="3061"/>
                </a:lnTo>
                <a:lnTo>
                  <a:pt x="392912" y="0"/>
                </a:lnTo>
                <a:lnTo>
                  <a:pt x="442197" y="3061"/>
                </a:lnTo>
                <a:lnTo>
                  <a:pt x="489654" y="12000"/>
                </a:lnTo>
                <a:lnTo>
                  <a:pt x="534917" y="26448"/>
                </a:lnTo>
                <a:lnTo>
                  <a:pt x="577616" y="46037"/>
                </a:lnTo>
                <a:lnTo>
                  <a:pt x="617384" y="70398"/>
                </a:lnTo>
                <a:lnTo>
                  <a:pt x="653852" y="99164"/>
                </a:lnTo>
                <a:lnTo>
                  <a:pt x="686653" y="131966"/>
                </a:lnTo>
                <a:lnTo>
                  <a:pt x="715417" y="168436"/>
                </a:lnTo>
                <a:lnTo>
                  <a:pt x="739778" y="208205"/>
                </a:lnTo>
                <a:lnTo>
                  <a:pt x="759365" y="250906"/>
                </a:lnTo>
                <a:lnTo>
                  <a:pt x="773812" y="296169"/>
                </a:lnTo>
                <a:lnTo>
                  <a:pt x="782751" y="343627"/>
                </a:lnTo>
                <a:lnTo>
                  <a:pt x="785812" y="392912"/>
                </a:lnTo>
                <a:lnTo>
                  <a:pt x="782751" y="442197"/>
                </a:lnTo>
                <a:lnTo>
                  <a:pt x="773812" y="489655"/>
                </a:lnTo>
                <a:lnTo>
                  <a:pt x="759365" y="534918"/>
                </a:lnTo>
                <a:lnTo>
                  <a:pt x="739778" y="577619"/>
                </a:lnTo>
                <a:lnTo>
                  <a:pt x="715417" y="617388"/>
                </a:lnTo>
                <a:lnTo>
                  <a:pt x="686653" y="653858"/>
                </a:lnTo>
                <a:lnTo>
                  <a:pt x="653852" y="686660"/>
                </a:lnTo>
                <a:lnTo>
                  <a:pt x="617384" y="715426"/>
                </a:lnTo>
                <a:lnTo>
                  <a:pt x="577616" y="739787"/>
                </a:lnTo>
                <a:lnTo>
                  <a:pt x="534917" y="759376"/>
                </a:lnTo>
                <a:lnTo>
                  <a:pt x="489654" y="773824"/>
                </a:lnTo>
                <a:lnTo>
                  <a:pt x="442197" y="782763"/>
                </a:lnTo>
                <a:lnTo>
                  <a:pt x="392912" y="785825"/>
                </a:lnTo>
                <a:lnTo>
                  <a:pt x="343625" y="782763"/>
                </a:lnTo>
                <a:lnTo>
                  <a:pt x="296165" y="773824"/>
                </a:lnTo>
                <a:lnTo>
                  <a:pt x="250901" y="759376"/>
                </a:lnTo>
                <a:lnTo>
                  <a:pt x="208200" y="739787"/>
                </a:lnTo>
                <a:lnTo>
                  <a:pt x="168430" y="715426"/>
                </a:lnTo>
                <a:lnTo>
                  <a:pt x="131961" y="686660"/>
                </a:lnTo>
                <a:lnTo>
                  <a:pt x="99160" y="653858"/>
                </a:lnTo>
                <a:lnTo>
                  <a:pt x="70395" y="617388"/>
                </a:lnTo>
                <a:lnTo>
                  <a:pt x="46034" y="577619"/>
                </a:lnTo>
                <a:lnTo>
                  <a:pt x="26446" y="534918"/>
                </a:lnTo>
                <a:lnTo>
                  <a:pt x="11999" y="489655"/>
                </a:lnTo>
                <a:lnTo>
                  <a:pt x="3061" y="442197"/>
                </a:lnTo>
                <a:lnTo>
                  <a:pt x="0" y="392912"/>
                </a:lnTo>
                <a:close/>
              </a:path>
            </a:pathLst>
          </a:custGeom>
          <a:ln w="12700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9029" y="3831335"/>
            <a:ext cx="1594865" cy="666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36909" y="3895344"/>
            <a:ext cx="324116" cy="1415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72661" y="3895344"/>
            <a:ext cx="320116" cy="1378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8334" y="4249775"/>
            <a:ext cx="202691" cy="1088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72661" y="4253496"/>
            <a:ext cx="198691" cy="105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4750" y="3857625"/>
            <a:ext cx="1500186" cy="571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14737" y="3857625"/>
            <a:ext cx="1500505" cy="571500"/>
          </a:xfrm>
          <a:custGeom>
            <a:avLst/>
            <a:gdLst/>
            <a:ahLst/>
            <a:cxnLst/>
            <a:rect l="l" t="t" r="r" b="b"/>
            <a:pathLst>
              <a:path w="1500504" h="571500">
                <a:moveTo>
                  <a:pt x="0" y="285750"/>
                </a:moveTo>
                <a:lnTo>
                  <a:pt x="12084" y="234387"/>
                </a:lnTo>
                <a:lnTo>
                  <a:pt x="46927" y="186044"/>
                </a:lnTo>
                <a:lnTo>
                  <a:pt x="102409" y="141528"/>
                </a:lnTo>
                <a:lnTo>
                  <a:pt x="137228" y="120958"/>
                </a:lnTo>
                <a:lnTo>
                  <a:pt x="176412" y="101647"/>
                </a:lnTo>
                <a:lnTo>
                  <a:pt x="219697" y="83696"/>
                </a:lnTo>
                <a:lnTo>
                  <a:pt x="266818" y="67206"/>
                </a:lnTo>
                <a:lnTo>
                  <a:pt x="317509" y="52278"/>
                </a:lnTo>
                <a:lnTo>
                  <a:pt x="371507" y="39014"/>
                </a:lnTo>
                <a:lnTo>
                  <a:pt x="428547" y="27513"/>
                </a:lnTo>
                <a:lnTo>
                  <a:pt x="488363" y="17877"/>
                </a:lnTo>
                <a:lnTo>
                  <a:pt x="550691" y="10207"/>
                </a:lnTo>
                <a:lnTo>
                  <a:pt x="615267" y="4603"/>
                </a:lnTo>
                <a:lnTo>
                  <a:pt x="681824" y="1167"/>
                </a:lnTo>
                <a:lnTo>
                  <a:pt x="750100" y="0"/>
                </a:lnTo>
                <a:lnTo>
                  <a:pt x="818373" y="1167"/>
                </a:lnTo>
                <a:lnTo>
                  <a:pt x="884929" y="4603"/>
                </a:lnTo>
                <a:lnTo>
                  <a:pt x="949503" y="10207"/>
                </a:lnTo>
                <a:lnTo>
                  <a:pt x="1011831" y="17877"/>
                </a:lnTo>
                <a:lnTo>
                  <a:pt x="1071647" y="27513"/>
                </a:lnTo>
                <a:lnTo>
                  <a:pt x="1128686" y="39014"/>
                </a:lnTo>
                <a:lnTo>
                  <a:pt x="1182684" y="52278"/>
                </a:lnTo>
                <a:lnTo>
                  <a:pt x="1233376" y="67206"/>
                </a:lnTo>
                <a:lnTo>
                  <a:pt x="1280498" y="83696"/>
                </a:lnTo>
                <a:lnTo>
                  <a:pt x="1323783" y="101647"/>
                </a:lnTo>
                <a:lnTo>
                  <a:pt x="1362968" y="120958"/>
                </a:lnTo>
                <a:lnTo>
                  <a:pt x="1397787" y="141528"/>
                </a:lnTo>
                <a:lnTo>
                  <a:pt x="1453271" y="186044"/>
                </a:lnTo>
                <a:lnTo>
                  <a:pt x="1488114" y="234387"/>
                </a:lnTo>
                <a:lnTo>
                  <a:pt x="1500200" y="285750"/>
                </a:lnTo>
                <a:lnTo>
                  <a:pt x="1497134" y="311760"/>
                </a:lnTo>
                <a:lnTo>
                  <a:pt x="1488114" y="337115"/>
                </a:lnTo>
                <a:lnTo>
                  <a:pt x="1453271" y="385460"/>
                </a:lnTo>
                <a:lnTo>
                  <a:pt x="1397787" y="429976"/>
                </a:lnTo>
                <a:lnTo>
                  <a:pt x="1362968" y="450547"/>
                </a:lnTo>
                <a:lnTo>
                  <a:pt x="1323783" y="469858"/>
                </a:lnTo>
                <a:lnTo>
                  <a:pt x="1280498" y="487808"/>
                </a:lnTo>
                <a:lnTo>
                  <a:pt x="1233376" y="504297"/>
                </a:lnTo>
                <a:lnTo>
                  <a:pt x="1182684" y="519224"/>
                </a:lnTo>
                <a:lnTo>
                  <a:pt x="1128686" y="532488"/>
                </a:lnTo>
                <a:lnTo>
                  <a:pt x="1071647" y="543988"/>
                </a:lnTo>
                <a:lnTo>
                  <a:pt x="1011831" y="553623"/>
                </a:lnTo>
                <a:lnTo>
                  <a:pt x="949503" y="561293"/>
                </a:lnTo>
                <a:lnTo>
                  <a:pt x="884929" y="566896"/>
                </a:lnTo>
                <a:lnTo>
                  <a:pt x="818373" y="570332"/>
                </a:lnTo>
                <a:lnTo>
                  <a:pt x="750100" y="571500"/>
                </a:lnTo>
                <a:lnTo>
                  <a:pt x="681824" y="570332"/>
                </a:lnTo>
                <a:lnTo>
                  <a:pt x="615267" y="566896"/>
                </a:lnTo>
                <a:lnTo>
                  <a:pt x="550691" y="561293"/>
                </a:lnTo>
                <a:lnTo>
                  <a:pt x="488363" y="553623"/>
                </a:lnTo>
                <a:lnTo>
                  <a:pt x="428547" y="543988"/>
                </a:lnTo>
                <a:lnTo>
                  <a:pt x="371507" y="532488"/>
                </a:lnTo>
                <a:lnTo>
                  <a:pt x="317509" y="519224"/>
                </a:lnTo>
                <a:lnTo>
                  <a:pt x="266818" y="504297"/>
                </a:lnTo>
                <a:lnTo>
                  <a:pt x="219697" y="487808"/>
                </a:lnTo>
                <a:lnTo>
                  <a:pt x="176412" y="469858"/>
                </a:lnTo>
                <a:lnTo>
                  <a:pt x="137228" y="450547"/>
                </a:lnTo>
                <a:lnTo>
                  <a:pt x="102409" y="429976"/>
                </a:lnTo>
                <a:lnTo>
                  <a:pt x="46927" y="385460"/>
                </a:lnTo>
                <a:lnTo>
                  <a:pt x="12084" y="337115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69029" y="5331711"/>
            <a:ext cx="1594865" cy="6667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38890" y="5395721"/>
            <a:ext cx="293941" cy="1178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00855" y="5395721"/>
            <a:ext cx="289941" cy="1149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57317" y="5773610"/>
            <a:ext cx="175513" cy="854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00855" y="5776556"/>
            <a:ext cx="171500" cy="824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4750" y="5357825"/>
            <a:ext cx="1500186" cy="5715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14737" y="5357827"/>
            <a:ext cx="1500505" cy="571500"/>
          </a:xfrm>
          <a:custGeom>
            <a:avLst/>
            <a:gdLst/>
            <a:ahLst/>
            <a:cxnLst/>
            <a:rect l="l" t="t" r="r" b="b"/>
            <a:pathLst>
              <a:path w="1500504" h="571500">
                <a:moveTo>
                  <a:pt x="0" y="285750"/>
                </a:moveTo>
                <a:lnTo>
                  <a:pt x="12084" y="234387"/>
                </a:lnTo>
                <a:lnTo>
                  <a:pt x="46927" y="186044"/>
                </a:lnTo>
                <a:lnTo>
                  <a:pt x="102409" y="141528"/>
                </a:lnTo>
                <a:lnTo>
                  <a:pt x="137228" y="120958"/>
                </a:lnTo>
                <a:lnTo>
                  <a:pt x="176412" y="101647"/>
                </a:lnTo>
                <a:lnTo>
                  <a:pt x="219697" y="83696"/>
                </a:lnTo>
                <a:lnTo>
                  <a:pt x="266818" y="67206"/>
                </a:lnTo>
                <a:lnTo>
                  <a:pt x="317509" y="52278"/>
                </a:lnTo>
                <a:lnTo>
                  <a:pt x="371507" y="39014"/>
                </a:lnTo>
                <a:lnTo>
                  <a:pt x="428547" y="27513"/>
                </a:lnTo>
                <a:lnTo>
                  <a:pt x="488363" y="17877"/>
                </a:lnTo>
                <a:lnTo>
                  <a:pt x="550691" y="10207"/>
                </a:lnTo>
                <a:lnTo>
                  <a:pt x="615267" y="4603"/>
                </a:lnTo>
                <a:lnTo>
                  <a:pt x="681824" y="1167"/>
                </a:lnTo>
                <a:lnTo>
                  <a:pt x="750100" y="0"/>
                </a:lnTo>
                <a:lnTo>
                  <a:pt x="818373" y="1167"/>
                </a:lnTo>
                <a:lnTo>
                  <a:pt x="884929" y="4603"/>
                </a:lnTo>
                <a:lnTo>
                  <a:pt x="949503" y="10207"/>
                </a:lnTo>
                <a:lnTo>
                  <a:pt x="1011831" y="17877"/>
                </a:lnTo>
                <a:lnTo>
                  <a:pt x="1071647" y="27513"/>
                </a:lnTo>
                <a:lnTo>
                  <a:pt x="1128686" y="39014"/>
                </a:lnTo>
                <a:lnTo>
                  <a:pt x="1182684" y="52278"/>
                </a:lnTo>
                <a:lnTo>
                  <a:pt x="1233376" y="67206"/>
                </a:lnTo>
                <a:lnTo>
                  <a:pt x="1280498" y="83696"/>
                </a:lnTo>
                <a:lnTo>
                  <a:pt x="1323783" y="101647"/>
                </a:lnTo>
                <a:lnTo>
                  <a:pt x="1362968" y="120958"/>
                </a:lnTo>
                <a:lnTo>
                  <a:pt x="1397787" y="141528"/>
                </a:lnTo>
                <a:lnTo>
                  <a:pt x="1453271" y="186044"/>
                </a:lnTo>
                <a:lnTo>
                  <a:pt x="1488114" y="234387"/>
                </a:lnTo>
                <a:lnTo>
                  <a:pt x="1500200" y="285750"/>
                </a:lnTo>
                <a:lnTo>
                  <a:pt x="1497134" y="311760"/>
                </a:lnTo>
                <a:lnTo>
                  <a:pt x="1488114" y="337115"/>
                </a:lnTo>
                <a:lnTo>
                  <a:pt x="1453271" y="385460"/>
                </a:lnTo>
                <a:lnTo>
                  <a:pt x="1397787" y="429976"/>
                </a:lnTo>
                <a:lnTo>
                  <a:pt x="1362968" y="450547"/>
                </a:lnTo>
                <a:lnTo>
                  <a:pt x="1323783" y="469858"/>
                </a:lnTo>
                <a:lnTo>
                  <a:pt x="1280498" y="487808"/>
                </a:lnTo>
                <a:lnTo>
                  <a:pt x="1233376" y="504297"/>
                </a:lnTo>
                <a:lnTo>
                  <a:pt x="1182684" y="519224"/>
                </a:lnTo>
                <a:lnTo>
                  <a:pt x="1128686" y="532488"/>
                </a:lnTo>
                <a:lnTo>
                  <a:pt x="1071647" y="543988"/>
                </a:lnTo>
                <a:lnTo>
                  <a:pt x="1011831" y="553623"/>
                </a:lnTo>
                <a:lnTo>
                  <a:pt x="949503" y="561293"/>
                </a:lnTo>
                <a:lnTo>
                  <a:pt x="884929" y="566896"/>
                </a:lnTo>
                <a:lnTo>
                  <a:pt x="818373" y="570332"/>
                </a:lnTo>
                <a:lnTo>
                  <a:pt x="750100" y="571500"/>
                </a:lnTo>
                <a:lnTo>
                  <a:pt x="681824" y="570332"/>
                </a:lnTo>
                <a:lnTo>
                  <a:pt x="615267" y="566896"/>
                </a:lnTo>
                <a:lnTo>
                  <a:pt x="550691" y="561293"/>
                </a:lnTo>
                <a:lnTo>
                  <a:pt x="488363" y="553623"/>
                </a:lnTo>
                <a:lnTo>
                  <a:pt x="428547" y="543988"/>
                </a:lnTo>
                <a:lnTo>
                  <a:pt x="371507" y="532488"/>
                </a:lnTo>
                <a:lnTo>
                  <a:pt x="317509" y="519224"/>
                </a:lnTo>
                <a:lnTo>
                  <a:pt x="266818" y="504297"/>
                </a:lnTo>
                <a:lnTo>
                  <a:pt x="219697" y="487808"/>
                </a:lnTo>
                <a:lnTo>
                  <a:pt x="176412" y="469858"/>
                </a:lnTo>
                <a:lnTo>
                  <a:pt x="137228" y="450547"/>
                </a:lnTo>
                <a:lnTo>
                  <a:pt x="102409" y="429976"/>
                </a:lnTo>
                <a:lnTo>
                  <a:pt x="46927" y="385460"/>
                </a:lnTo>
                <a:lnTo>
                  <a:pt x="12084" y="337115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43174" y="4249153"/>
            <a:ext cx="946785" cy="608965"/>
          </a:xfrm>
          <a:custGeom>
            <a:avLst/>
            <a:gdLst/>
            <a:ahLst/>
            <a:cxnLst/>
            <a:rect l="l" t="t" r="r" b="b"/>
            <a:pathLst>
              <a:path w="946785" h="608964">
                <a:moveTo>
                  <a:pt x="0" y="608609"/>
                </a:moveTo>
                <a:lnTo>
                  <a:pt x="946721" y="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8603" y="4214812"/>
            <a:ext cx="85090" cy="73660"/>
          </a:xfrm>
          <a:custGeom>
            <a:avLst/>
            <a:gdLst/>
            <a:ahLst/>
            <a:cxnLst/>
            <a:rect l="l" t="t" r="r" b="b"/>
            <a:pathLst>
              <a:path w="85089" h="73660">
                <a:moveTo>
                  <a:pt x="84696" y="0"/>
                </a:moveTo>
                <a:lnTo>
                  <a:pt x="0" y="9156"/>
                </a:lnTo>
                <a:lnTo>
                  <a:pt x="41198" y="73253"/>
                </a:lnTo>
                <a:lnTo>
                  <a:pt x="84696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43174" y="4929200"/>
            <a:ext cx="946785" cy="608965"/>
          </a:xfrm>
          <a:custGeom>
            <a:avLst/>
            <a:gdLst/>
            <a:ahLst/>
            <a:cxnLst/>
            <a:rect l="l" t="t" r="r" b="b"/>
            <a:pathLst>
              <a:path w="946785" h="608964">
                <a:moveTo>
                  <a:pt x="0" y="0"/>
                </a:moveTo>
                <a:lnTo>
                  <a:pt x="946721" y="608609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58603" y="5498884"/>
            <a:ext cx="85090" cy="73660"/>
          </a:xfrm>
          <a:custGeom>
            <a:avLst/>
            <a:gdLst/>
            <a:ahLst/>
            <a:cxnLst/>
            <a:rect l="l" t="t" r="r" b="b"/>
            <a:pathLst>
              <a:path w="85089" h="73660">
                <a:moveTo>
                  <a:pt x="41211" y="0"/>
                </a:moveTo>
                <a:lnTo>
                  <a:pt x="0" y="64096"/>
                </a:lnTo>
                <a:lnTo>
                  <a:pt x="84709" y="73253"/>
                </a:lnTo>
                <a:lnTo>
                  <a:pt x="4121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82021" y="3643625"/>
            <a:ext cx="663575" cy="191135"/>
          </a:xfrm>
          <a:custGeom>
            <a:avLst/>
            <a:gdLst/>
            <a:ahLst/>
            <a:cxnLst/>
            <a:rect l="l" t="t" r="r" b="b"/>
            <a:pathLst>
              <a:path w="663575" h="191135">
                <a:moveTo>
                  <a:pt x="0" y="190733"/>
                </a:moveTo>
                <a:lnTo>
                  <a:pt x="16217" y="155468"/>
                </a:lnTo>
                <a:lnTo>
                  <a:pt x="39036" y="123057"/>
                </a:lnTo>
                <a:lnTo>
                  <a:pt x="67789" y="93785"/>
                </a:lnTo>
                <a:lnTo>
                  <a:pt x="101808" y="67936"/>
                </a:lnTo>
                <a:lnTo>
                  <a:pt x="140428" y="45795"/>
                </a:lnTo>
                <a:lnTo>
                  <a:pt x="182981" y="27646"/>
                </a:lnTo>
                <a:lnTo>
                  <a:pt x="228799" y="13774"/>
                </a:lnTo>
                <a:lnTo>
                  <a:pt x="277215" y="4464"/>
                </a:lnTo>
                <a:lnTo>
                  <a:pt x="327562" y="0"/>
                </a:lnTo>
                <a:lnTo>
                  <a:pt x="379173" y="666"/>
                </a:lnTo>
                <a:lnTo>
                  <a:pt x="431380" y="6748"/>
                </a:lnTo>
                <a:lnTo>
                  <a:pt x="489640" y="20448"/>
                </a:lnTo>
                <a:lnTo>
                  <a:pt x="542866" y="40575"/>
                </a:lnTo>
                <a:lnTo>
                  <a:pt x="590127" y="66479"/>
                </a:lnTo>
                <a:lnTo>
                  <a:pt x="630488" y="97511"/>
                </a:lnTo>
                <a:lnTo>
                  <a:pt x="663016" y="133024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05527" y="3747249"/>
            <a:ext cx="70485" cy="85725"/>
          </a:xfrm>
          <a:custGeom>
            <a:avLst/>
            <a:gdLst/>
            <a:ahLst/>
            <a:cxnLst/>
            <a:rect l="l" t="t" r="r" b="b"/>
            <a:pathLst>
              <a:path w="70485" h="85725">
                <a:moveTo>
                  <a:pt x="66852" y="0"/>
                </a:moveTo>
                <a:lnTo>
                  <a:pt x="0" y="36576"/>
                </a:lnTo>
                <a:lnTo>
                  <a:pt x="70002" y="85140"/>
                </a:lnTo>
                <a:lnTo>
                  <a:pt x="66852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13212" y="5952599"/>
            <a:ext cx="663575" cy="191135"/>
          </a:xfrm>
          <a:custGeom>
            <a:avLst/>
            <a:gdLst/>
            <a:ahLst/>
            <a:cxnLst/>
            <a:rect l="l" t="t" r="r" b="b"/>
            <a:pathLst>
              <a:path w="663575" h="191135">
                <a:moveTo>
                  <a:pt x="663016" y="0"/>
                </a:moveTo>
                <a:lnTo>
                  <a:pt x="646798" y="35264"/>
                </a:lnTo>
                <a:lnTo>
                  <a:pt x="623980" y="67675"/>
                </a:lnTo>
                <a:lnTo>
                  <a:pt x="595227" y="96947"/>
                </a:lnTo>
                <a:lnTo>
                  <a:pt x="561207" y="122796"/>
                </a:lnTo>
                <a:lnTo>
                  <a:pt x="522587" y="144937"/>
                </a:lnTo>
                <a:lnTo>
                  <a:pt x="480035" y="163086"/>
                </a:lnTo>
                <a:lnTo>
                  <a:pt x="434217" y="176958"/>
                </a:lnTo>
                <a:lnTo>
                  <a:pt x="385801" y="186268"/>
                </a:lnTo>
                <a:lnTo>
                  <a:pt x="335453" y="190733"/>
                </a:lnTo>
                <a:lnTo>
                  <a:pt x="283842" y="190066"/>
                </a:lnTo>
                <a:lnTo>
                  <a:pt x="231635" y="183984"/>
                </a:lnTo>
                <a:lnTo>
                  <a:pt x="173375" y="170284"/>
                </a:lnTo>
                <a:lnTo>
                  <a:pt x="120149" y="150157"/>
                </a:lnTo>
                <a:lnTo>
                  <a:pt x="72889" y="124253"/>
                </a:lnTo>
                <a:lnTo>
                  <a:pt x="32528" y="93221"/>
                </a:lnTo>
                <a:lnTo>
                  <a:pt x="0" y="57708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82706" y="5954562"/>
            <a:ext cx="70485" cy="85725"/>
          </a:xfrm>
          <a:custGeom>
            <a:avLst/>
            <a:gdLst/>
            <a:ahLst/>
            <a:cxnLst/>
            <a:rect l="l" t="t" r="r" b="b"/>
            <a:pathLst>
              <a:path w="70485" h="85725">
                <a:moveTo>
                  <a:pt x="0" y="0"/>
                </a:moveTo>
                <a:lnTo>
                  <a:pt x="3162" y="85140"/>
                </a:lnTo>
                <a:lnTo>
                  <a:pt x="70002" y="48564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72225" y="4489322"/>
            <a:ext cx="127000" cy="771525"/>
          </a:xfrm>
          <a:custGeom>
            <a:avLst/>
            <a:gdLst/>
            <a:ahLst/>
            <a:cxnLst/>
            <a:rect l="l" t="t" r="r" b="b"/>
            <a:pathLst>
              <a:path w="127000" h="771525">
                <a:moveTo>
                  <a:pt x="126623" y="0"/>
                </a:moveTo>
                <a:lnTo>
                  <a:pt x="102071" y="29383"/>
                </a:lnTo>
                <a:lnTo>
                  <a:pt x="79975" y="63099"/>
                </a:lnTo>
                <a:lnTo>
                  <a:pt x="60405" y="100673"/>
                </a:lnTo>
                <a:lnTo>
                  <a:pt x="43431" y="141630"/>
                </a:lnTo>
                <a:lnTo>
                  <a:pt x="29126" y="185494"/>
                </a:lnTo>
                <a:lnTo>
                  <a:pt x="17559" y="231792"/>
                </a:lnTo>
                <a:lnTo>
                  <a:pt x="8802" y="280049"/>
                </a:lnTo>
                <a:lnTo>
                  <a:pt x="2925" y="329789"/>
                </a:lnTo>
                <a:lnTo>
                  <a:pt x="0" y="380538"/>
                </a:lnTo>
                <a:lnTo>
                  <a:pt x="96" y="431822"/>
                </a:lnTo>
                <a:lnTo>
                  <a:pt x="3286" y="483165"/>
                </a:lnTo>
                <a:lnTo>
                  <a:pt x="9640" y="534092"/>
                </a:lnTo>
                <a:lnTo>
                  <a:pt x="19228" y="584130"/>
                </a:lnTo>
                <a:lnTo>
                  <a:pt x="32122" y="632802"/>
                </a:lnTo>
                <a:lnTo>
                  <a:pt x="45427" y="671821"/>
                </a:lnTo>
                <a:lnTo>
                  <a:pt x="60678" y="708023"/>
                </a:lnTo>
                <a:lnTo>
                  <a:pt x="77739" y="741175"/>
                </a:lnTo>
                <a:lnTo>
                  <a:pt x="96473" y="77104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31538" y="5226012"/>
            <a:ext cx="78740" cy="83185"/>
          </a:xfrm>
          <a:custGeom>
            <a:avLst/>
            <a:gdLst/>
            <a:ahLst/>
            <a:cxnLst/>
            <a:rect l="l" t="t" r="r" b="b"/>
            <a:pathLst>
              <a:path w="78739" h="83185">
                <a:moveTo>
                  <a:pt x="57924" y="0"/>
                </a:moveTo>
                <a:lnTo>
                  <a:pt x="0" y="49517"/>
                </a:lnTo>
                <a:lnTo>
                  <a:pt x="78485" y="82677"/>
                </a:lnTo>
                <a:lnTo>
                  <a:pt x="57924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9401" y="4526597"/>
            <a:ext cx="127000" cy="771525"/>
          </a:xfrm>
          <a:custGeom>
            <a:avLst/>
            <a:gdLst/>
            <a:ahLst/>
            <a:cxnLst/>
            <a:rect l="l" t="t" r="r" b="b"/>
            <a:pathLst>
              <a:path w="127000" h="771525">
                <a:moveTo>
                  <a:pt x="0" y="771042"/>
                </a:moveTo>
                <a:lnTo>
                  <a:pt x="24551" y="741658"/>
                </a:lnTo>
                <a:lnTo>
                  <a:pt x="46647" y="707942"/>
                </a:lnTo>
                <a:lnTo>
                  <a:pt x="66218" y="670368"/>
                </a:lnTo>
                <a:lnTo>
                  <a:pt x="83191" y="629412"/>
                </a:lnTo>
                <a:lnTo>
                  <a:pt x="97497" y="585547"/>
                </a:lnTo>
                <a:lnTo>
                  <a:pt x="109063" y="539249"/>
                </a:lnTo>
                <a:lnTo>
                  <a:pt x="117821" y="490993"/>
                </a:lnTo>
                <a:lnTo>
                  <a:pt x="123697" y="441252"/>
                </a:lnTo>
                <a:lnTo>
                  <a:pt x="126623" y="390503"/>
                </a:lnTo>
                <a:lnTo>
                  <a:pt x="126526" y="339219"/>
                </a:lnTo>
                <a:lnTo>
                  <a:pt x="123336" y="287877"/>
                </a:lnTo>
                <a:lnTo>
                  <a:pt x="116983" y="236949"/>
                </a:lnTo>
                <a:lnTo>
                  <a:pt x="107394" y="186912"/>
                </a:lnTo>
                <a:lnTo>
                  <a:pt x="94500" y="138239"/>
                </a:lnTo>
                <a:lnTo>
                  <a:pt x="81197" y="99221"/>
                </a:lnTo>
                <a:lnTo>
                  <a:pt x="65949" y="63018"/>
                </a:lnTo>
                <a:lnTo>
                  <a:pt x="48889" y="29867"/>
                </a:lnTo>
                <a:lnTo>
                  <a:pt x="30149" y="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8225" y="4478273"/>
            <a:ext cx="78740" cy="83185"/>
          </a:xfrm>
          <a:custGeom>
            <a:avLst/>
            <a:gdLst/>
            <a:ahLst/>
            <a:cxnLst/>
            <a:rect l="l" t="t" r="r" b="b"/>
            <a:pathLst>
              <a:path w="78739" h="83185">
                <a:moveTo>
                  <a:pt x="0" y="0"/>
                </a:moveTo>
                <a:lnTo>
                  <a:pt x="20561" y="82676"/>
                </a:lnTo>
                <a:lnTo>
                  <a:pt x="78473" y="33159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11646" y="4546091"/>
            <a:ext cx="1381505" cy="8092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70497" y="4583429"/>
            <a:ext cx="416255" cy="68197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15098" y="4583429"/>
            <a:ext cx="419201" cy="68197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57950" y="4661306"/>
            <a:ext cx="1285887" cy="6250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57950" y="4572012"/>
            <a:ext cx="1285887" cy="1785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57950" y="4572012"/>
            <a:ext cx="1285875" cy="714375"/>
          </a:xfrm>
          <a:custGeom>
            <a:avLst/>
            <a:gdLst/>
            <a:ahLst/>
            <a:cxnLst/>
            <a:rect l="l" t="t" r="r" b="b"/>
            <a:pathLst>
              <a:path w="1285875" h="714375">
                <a:moveTo>
                  <a:pt x="1285887" y="89293"/>
                </a:moveTo>
                <a:lnTo>
                  <a:pt x="1248404" y="119408"/>
                </a:lnTo>
                <a:lnTo>
                  <a:pt x="1185788" y="137162"/>
                </a:lnTo>
                <a:lnTo>
                  <a:pt x="1144639" y="145141"/>
                </a:lnTo>
                <a:lnTo>
                  <a:pt x="1097573" y="152433"/>
                </a:lnTo>
                <a:lnTo>
                  <a:pt x="1045072" y="158970"/>
                </a:lnTo>
                <a:lnTo>
                  <a:pt x="987619" y="164685"/>
                </a:lnTo>
                <a:lnTo>
                  <a:pt x="925695" y="169511"/>
                </a:lnTo>
                <a:lnTo>
                  <a:pt x="859784" y="173381"/>
                </a:lnTo>
                <a:lnTo>
                  <a:pt x="790368" y="176229"/>
                </a:lnTo>
                <a:lnTo>
                  <a:pt x="717929" y="177986"/>
                </a:lnTo>
                <a:lnTo>
                  <a:pt x="642950" y="178587"/>
                </a:lnTo>
                <a:lnTo>
                  <a:pt x="567968" y="177986"/>
                </a:lnTo>
                <a:lnTo>
                  <a:pt x="495527" y="176229"/>
                </a:lnTo>
                <a:lnTo>
                  <a:pt x="426109" y="173381"/>
                </a:lnTo>
                <a:lnTo>
                  <a:pt x="360196" y="169511"/>
                </a:lnTo>
                <a:lnTo>
                  <a:pt x="298272" y="164685"/>
                </a:lnTo>
                <a:lnTo>
                  <a:pt x="240817" y="158970"/>
                </a:lnTo>
                <a:lnTo>
                  <a:pt x="188315" y="152433"/>
                </a:lnTo>
                <a:lnTo>
                  <a:pt x="141248" y="145141"/>
                </a:lnTo>
                <a:lnTo>
                  <a:pt x="100099" y="137162"/>
                </a:lnTo>
                <a:lnTo>
                  <a:pt x="37483" y="119408"/>
                </a:lnTo>
                <a:lnTo>
                  <a:pt x="4325" y="99706"/>
                </a:lnTo>
                <a:lnTo>
                  <a:pt x="0" y="89293"/>
                </a:lnTo>
                <a:lnTo>
                  <a:pt x="37483" y="59179"/>
                </a:lnTo>
                <a:lnTo>
                  <a:pt x="100099" y="41425"/>
                </a:lnTo>
                <a:lnTo>
                  <a:pt x="141248" y="33445"/>
                </a:lnTo>
                <a:lnTo>
                  <a:pt x="188315" y="26154"/>
                </a:lnTo>
                <a:lnTo>
                  <a:pt x="240817" y="19617"/>
                </a:lnTo>
                <a:lnTo>
                  <a:pt x="298272" y="13902"/>
                </a:lnTo>
                <a:lnTo>
                  <a:pt x="360196" y="9076"/>
                </a:lnTo>
                <a:lnTo>
                  <a:pt x="426109" y="5205"/>
                </a:lnTo>
                <a:lnTo>
                  <a:pt x="495527" y="2358"/>
                </a:lnTo>
                <a:lnTo>
                  <a:pt x="567968" y="600"/>
                </a:lnTo>
                <a:lnTo>
                  <a:pt x="642950" y="0"/>
                </a:lnTo>
                <a:lnTo>
                  <a:pt x="717931" y="600"/>
                </a:lnTo>
                <a:lnTo>
                  <a:pt x="790372" y="2358"/>
                </a:lnTo>
                <a:lnTo>
                  <a:pt x="859789" y="5205"/>
                </a:lnTo>
                <a:lnTo>
                  <a:pt x="925701" y="9076"/>
                </a:lnTo>
                <a:lnTo>
                  <a:pt x="987624" y="13902"/>
                </a:lnTo>
                <a:lnTo>
                  <a:pt x="1045077" y="19617"/>
                </a:lnTo>
                <a:lnTo>
                  <a:pt x="1097578" y="26154"/>
                </a:lnTo>
                <a:lnTo>
                  <a:pt x="1144643" y="33445"/>
                </a:lnTo>
                <a:lnTo>
                  <a:pt x="1185791" y="41425"/>
                </a:lnTo>
                <a:lnTo>
                  <a:pt x="1248406" y="59179"/>
                </a:lnTo>
                <a:lnTo>
                  <a:pt x="1281562" y="78880"/>
                </a:lnTo>
                <a:lnTo>
                  <a:pt x="1285887" y="89293"/>
                </a:lnTo>
                <a:lnTo>
                  <a:pt x="1285887" y="625081"/>
                </a:lnTo>
                <a:lnTo>
                  <a:pt x="1281562" y="635494"/>
                </a:lnTo>
                <a:lnTo>
                  <a:pt x="1248404" y="655195"/>
                </a:lnTo>
                <a:lnTo>
                  <a:pt x="1185788" y="672949"/>
                </a:lnTo>
                <a:lnTo>
                  <a:pt x="1144639" y="680929"/>
                </a:lnTo>
                <a:lnTo>
                  <a:pt x="1097573" y="688220"/>
                </a:lnTo>
                <a:lnTo>
                  <a:pt x="1045072" y="694757"/>
                </a:lnTo>
                <a:lnTo>
                  <a:pt x="987619" y="700472"/>
                </a:lnTo>
                <a:lnTo>
                  <a:pt x="925695" y="705298"/>
                </a:lnTo>
                <a:lnTo>
                  <a:pt x="859784" y="709169"/>
                </a:lnTo>
                <a:lnTo>
                  <a:pt x="790368" y="712016"/>
                </a:lnTo>
                <a:lnTo>
                  <a:pt x="717929" y="713774"/>
                </a:lnTo>
                <a:lnTo>
                  <a:pt x="642950" y="714375"/>
                </a:lnTo>
                <a:lnTo>
                  <a:pt x="567968" y="713774"/>
                </a:lnTo>
                <a:lnTo>
                  <a:pt x="495527" y="712016"/>
                </a:lnTo>
                <a:lnTo>
                  <a:pt x="426109" y="709169"/>
                </a:lnTo>
                <a:lnTo>
                  <a:pt x="360196" y="705298"/>
                </a:lnTo>
                <a:lnTo>
                  <a:pt x="298272" y="700472"/>
                </a:lnTo>
                <a:lnTo>
                  <a:pt x="240817" y="694757"/>
                </a:lnTo>
                <a:lnTo>
                  <a:pt x="188315" y="688220"/>
                </a:lnTo>
                <a:lnTo>
                  <a:pt x="141248" y="680929"/>
                </a:lnTo>
                <a:lnTo>
                  <a:pt x="100099" y="672949"/>
                </a:lnTo>
                <a:lnTo>
                  <a:pt x="37483" y="655195"/>
                </a:lnTo>
                <a:lnTo>
                  <a:pt x="4325" y="635494"/>
                </a:lnTo>
                <a:lnTo>
                  <a:pt x="0" y="625081"/>
                </a:lnTo>
                <a:lnTo>
                  <a:pt x="0" y="89293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5940" y="1115745"/>
            <a:ext cx="8007350" cy="468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4033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The action when the user first creates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query and then  submits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the system, called “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searching</a:t>
            </a:r>
            <a:r>
              <a:rPr sz="2400" spc="-5" dirty="0">
                <a:latin typeface="Tahoma"/>
                <a:cs typeface="Tahoma"/>
              </a:rPr>
              <a:t>” or</a:t>
            </a:r>
            <a:r>
              <a:rPr sz="2400" spc="4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“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querying</a:t>
            </a:r>
            <a:r>
              <a:rPr sz="2400" spc="-5" dirty="0">
                <a:latin typeface="Tahoma"/>
                <a:cs typeface="Tahoma"/>
              </a:rPr>
              <a:t>”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Tahoma"/>
                <a:cs typeface="Tahoma"/>
              </a:rPr>
              <a:t>For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poorly defined or inherently broad </a:t>
            </a:r>
            <a:r>
              <a:rPr sz="2400" spc="-40" dirty="0">
                <a:latin typeface="Tahoma"/>
                <a:cs typeface="Tahoma"/>
              </a:rPr>
              <a:t>query, </a:t>
            </a:r>
            <a:r>
              <a:rPr sz="2400" spc="-5" dirty="0">
                <a:latin typeface="Tahoma"/>
                <a:cs typeface="Tahoma"/>
              </a:rPr>
              <a:t>the user  need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10" dirty="0">
                <a:latin typeface="Tahoma"/>
                <a:cs typeface="Tahoma"/>
              </a:rPr>
              <a:t>perform </a:t>
            </a:r>
            <a:r>
              <a:rPr sz="2400" spc="-5" dirty="0">
                <a:latin typeface="Tahoma"/>
                <a:cs typeface="Tahoma"/>
              </a:rPr>
              <a:t>“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browsing</a:t>
            </a:r>
            <a:r>
              <a:rPr sz="2400" spc="-5" dirty="0">
                <a:latin typeface="Tahoma"/>
                <a:cs typeface="Tahoma"/>
              </a:rPr>
              <a:t>” or “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navigating</a:t>
            </a:r>
            <a:r>
              <a:rPr sz="2400" spc="-5" dirty="0">
                <a:latin typeface="Tahoma"/>
                <a:cs typeface="Tahoma"/>
              </a:rPr>
              <a:t>” the retrieved  documents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142240" algn="ctr">
              <a:lnSpc>
                <a:spcPct val="100000"/>
              </a:lnSpc>
              <a:spcBef>
                <a:spcPts val="1895"/>
              </a:spcBef>
            </a:pPr>
            <a:r>
              <a:rPr sz="2000" spc="-10" dirty="0">
                <a:latin typeface="Calibri"/>
                <a:cs typeface="Calibri"/>
              </a:rPr>
              <a:t>Searching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5949950" marR="996950" indent="-24130" algn="r">
              <a:lnSpc>
                <a:spcPct val="75000"/>
              </a:lnSpc>
              <a:spcBef>
                <a:spcPts val="1315"/>
              </a:spcBef>
            </a:pPr>
            <a:r>
              <a:rPr sz="2000" spc="-5" dirty="0">
                <a:latin typeface="Calibri"/>
                <a:cs typeface="Calibri"/>
              </a:rPr>
              <a:t>Docume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  Co</a:t>
            </a:r>
            <a:r>
              <a:rPr sz="2000" spc="-10" dirty="0">
                <a:latin typeface="Calibri"/>
                <a:cs typeface="Calibri"/>
              </a:rPr>
              <a:t>ll</a:t>
            </a:r>
            <a:r>
              <a:rPr sz="2000" spc="-5" dirty="0">
                <a:latin typeface="Calibri"/>
                <a:cs typeface="Calibri"/>
              </a:rPr>
              <a:t>ect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R="141605" algn="ctr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Browsing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39791" y="4249153"/>
            <a:ext cx="946785" cy="608965"/>
          </a:xfrm>
          <a:custGeom>
            <a:avLst/>
            <a:gdLst/>
            <a:ahLst/>
            <a:cxnLst/>
            <a:rect l="l" t="t" r="r" b="b"/>
            <a:pathLst>
              <a:path w="946785" h="608964">
                <a:moveTo>
                  <a:pt x="946721" y="608609"/>
                </a:moveTo>
                <a:lnTo>
                  <a:pt x="0" y="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86375" y="4214812"/>
            <a:ext cx="85090" cy="73660"/>
          </a:xfrm>
          <a:custGeom>
            <a:avLst/>
            <a:gdLst/>
            <a:ahLst/>
            <a:cxnLst/>
            <a:rect l="l" t="t" r="r" b="b"/>
            <a:pathLst>
              <a:path w="85089" h="73660">
                <a:moveTo>
                  <a:pt x="0" y="0"/>
                </a:moveTo>
                <a:lnTo>
                  <a:pt x="43497" y="73253"/>
                </a:lnTo>
                <a:lnTo>
                  <a:pt x="84696" y="9156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39791" y="4929200"/>
            <a:ext cx="946785" cy="608965"/>
          </a:xfrm>
          <a:custGeom>
            <a:avLst/>
            <a:gdLst/>
            <a:ahLst/>
            <a:cxnLst/>
            <a:rect l="l" t="t" r="r" b="b"/>
            <a:pathLst>
              <a:path w="946785" h="608964">
                <a:moveTo>
                  <a:pt x="946721" y="0"/>
                </a:moveTo>
                <a:lnTo>
                  <a:pt x="0" y="608609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86387" y="5498884"/>
            <a:ext cx="85090" cy="73660"/>
          </a:xfrm>
          <a:custGeom>
            <a:avLst/>
            <a:gdLst/>
            <a:ahLst/>
            <a:cxnLst/>
            <a:rect l="l" t="t" r="r" b="b"/>
            <a:pathLst>
              <a:path w="85089" h="73660">
                <a:moveTo>
                  <a:pt x="43484" y="0"/>
                </a:moveTo>
                <a:lnTo>
                  <a:pt x="0" y="73253"/>
                </a:lnTo>
                <a:lnTo>
                  <a:pt x="84696" y="64096"/>
                </a:lnTo>
                <a:lnTo>
                  <a:pt x="43484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66405" cy="267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single unit of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information</a:t>
            </a:r>
            <a:endParaRPr sz="2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40" dirty="0">
                <a:latin typeface="Tahoma"/>
                <a:cs typeface="Tahoma"/>
              </a:rPr>
              <a:t>Typically, </a:t>
            </a:r>
            <a:r>
              <a:rPr sz="2000" spc="-5" dirty="0">
                <a:latin typeface="Tahoma"/>
                <a:cs typeface="Tahoma"/>
              </a:rPr>
              <a:t>text in a digital</a:t>
            </a:r>
            <a:r>
              <a:rPr sz="2000" spc="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form</a:t>
            </a:r>
            <a:endParaRPr sz="2000">
              <a:latin typeface="Tahoma"/>
              <a:cs typeface="Tahoma"/>
            </a:endParaRPr>
          </a:p>
          <a:p>
            <a:pPr marL="1155700" lvl="2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800" spc="-25" dirty="0">
                <a:latin typeface="Tahoma"/>
                <a:cs typeface="Tahoma"/>
              </a:rPr>
              <a:t>e.g., </a:t>
            </a:r>
            <a:r>
              <a:rPr sz="1800" spc="-5" dirty="0">
                <a:latin typeface="Tahoma"/>
                <a:cs typeface="Tahoma"/>
              </a:rPr>
              <a:t>book, article, passage, e-mail, </a:t>
            </a:r>
            <a:r>
              <a:rPr sz="1800" dirty="0">
                <a:latin typeface="Tahoma"/>
                <a:cs typeface="Tahoma"/>
              </a:rPr>
              <a:t>web </a:t>
            </a:r>
            <a:r>
              <a:rPr sz="1800" spc="-5" dirty="0">
                <a:latin typeface="Tahoma"/>
                <a:cs typeface="Tahoma"/>
              </a:rPr>
              <a:t>page,</a:t>
            </a:r>
            <a:r>
              <a:rPr sz="1800" spc="15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etc.</a:t>
            </a:r>
            <a:endParaRPr sz="1800">
              <a:latin typeface="Tahoma"/>
              <a:cs typeface="Tahoma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75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88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Documents in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collection are </a:t>
            </a:r>
            <a:r>
              <a:rPr sz="2400" spc="-10" dirty="0">
                <a:latin typeface="Tahoma"/>
                <a:cs typeface="Tahoma"/>
              </a:rPr>
              <a:t>frequently </a:t>
            </a:r>
            <a:r>
              <a:rPr sz="2400" spc="-5" dirty="0">
                <a:latin typeface="Tahoma"/>
                <a:cs typeface="Tahoma"/>
              </a:rPr>
              <a:t>represented  through </a:t>
            </a:r>
            <a:r>
              <a:rPr sz="2400" dirty="0">
                <a:latin typeface="Tahoma"/>
                <a:cs typeface="Tahoma"/>
              </a:rPr>
              <a:t>a set </a:t>
            </a:r>
            <a:r>
              <a:rPr sz="2400" spc="-5" dirty="0">
                <a:latin typeface="Tahoma"/>
                <a:cs typeface="Tahoma"/>
              </a:rPr>
              <a:t>of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index terms </a:t>
            </a:r>
            <a:r>
              <a:rPr sz="2400" spc="-5" dirty="0">
                <a:latin typeface="Tahoma"/>
                <a:cs typeface="Tahoma"/>
              </a:rPr>
              <a:t>or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keywords </a:t>
            </a:r>
            <a:r>
              <a:rPr sz="2400" spc="-5" dirty="0">
                <a:latin typeface="Tahoma"/>
                <a:cs typeface="Tahoma"/>
              </a:rPr>
              <a:t>(directly  </a:t>
            </a:r>
            <a:r>
              <a:rPr sz="2400" spc="-10" dirty="0">
                <a:latin typeface="Tahoma"/>
                <a:cs typeface="Tahoma"/>
              </a:rPr>
              <a:t>extracted </a:t>
            </a:r>
            <a:r>
              <a:rPr sz="2400" spc="-5" dirty="0">
                <a:latin typeface="Tahoma"/>
                <a:cs typeface="Tahoma"/>
              </a:rPr>
              <a:t>or expertly </a:t>
            </a:r>
            <a:r>
              <a:rPr sz="2400" spc="-10" dirty="0">
                <a:latin typeface="Tahoma"/>
                <a:cs typeface="Tahoma"/>
              </a:rPr>
              <a:t>generated) </a:t>
            </a:r>
            <a:r>
              <a:rPr sz="2400" dirty="0">
                <a:latin typeface="Tahoma"/>
                <a:cs typeface="Tahoma"/>
              </a:rPr>
              <a:t>to </a:t>
            </a:r>
            <a:r>
              <a:rPr sz="2400" spc="-10" dirty="0">
                <a:latin typeface="Tahoma"/>
                <a:cs typeface="Tahoma"/>
              </a:rPr>
              <a:t>provide </a:t>
            </a:r>
            <a:r>
              <a:rPr sz="2500" i="1" spc="-55" dirty="0">
                <a:solidFill>
                  <a:srgbClr val="C00000"/>
                </a:solidFill>
                <a:latin typeface="Tahoma"/>
                <a:cs typeface="Tahoma"/>
              </a:rPr>
              <a:t>a </a:t>
            </a:r>
            <a:r>
              <a:rPr sz="2500" i="1" spc="-45" dirty="0">
                <a:solidFill>
                  <a:srgbClr val="C00000"/>
                </a:solidFill>
                <a:latin typeface="Tahoma"/>
                <a:cs typeface="Tahoma"/>
              </a:rPr>
              <a:t>logical</a:t>
            </a:r>
            <a:r>
              <a:rPr sz="2500" i="1" spc="7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500" i="1" spc="-55" dirty="0">
                <a:solidFill>
                  <a:srgbClr val="C00000"/>
                </a:solidFill>
                <a:latin typeface="Tahoma"/>
                <a:cs typeface="Tahoma"/>
              </a:rPr>
              <a:t>view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2967977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Document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8038465" cy="308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The use of </a:t>
            </a:r>
            <a:r>
              <a:rPr sz="2400" spc="-10" dirty="0">
                <a:latin typeface="Tahoma"/>
                <a:cs typeface="Tahoma"/>
              </a:rPr>
              <a:t>full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text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Symbol"/>
                <a:cs typeface="Symbol"/>
              </a:rPr>
              <a:t>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Provide </a:t>
            </a:r>
            <a:r>
              <a:rPr sz="2000" spc="-5" dirty="0">
                <a:latin typeface="Tahoma"/>
                <a:cs typeface="Tahoma"/>
              </a:rPr>
              <a:t>the most complete logical</a:t>
            </a:r>
            <a:r>
              <a:rPr sz="2000" spc="-2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view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Symbol"/>
                <a:cs typeface="Symbol"/>
              </a:rPr>
              <a:t>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ahoma"/>
                <a:cs typeface="Tahoma"/>
              </a:rPr>
              <a:t>Take </a:t>
            </a:r>
            <a:r>
              <a:rPr sz="2000" spc="-5" dirty="0">
                <a:latin typeface="Tahoma"/>
                <a:cs typeface="Tahoma"/>
              </a:rPr>
              <a:t>higher computational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costs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The use of </a:t>
            </a:r>
            <a:r>
              <a:rPr sz="2400" dirty="0">
                <a:latin typeface="Tahoma"/>
                <a:cs typeface="Tahoma"/>
              </a:rPr>
              <a:t>a small set </a:t>
            </a:r>
            <a:r>
              <a:rPr sz="2400" spc="-5" dirty="0">
                <a:latin typeface="Tahoma"/>
                <a:cs typeface="Tahoma"/>
              </a:rPr>
              <a:t>of categories </a:t>
            </a:r>
            <a:r>
              <a:rPr sz="2400" spc="-10" dirty="0">
                <a:latin typeface="Tahoma"/>
                <a:cs typeface="Tahoma"/>
              </a:rPr>
              <a:t>generated </a:t>
            </a:r>
            <a:r>
              <a:rPr sz="2400" spc="-5" dirty="0">
                <a:latin typeface="Tahoma"/>
                <a:cs typeface="Tahoma"/>
              </a:rPr>
              <a:t>by human  experts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Symbol"/>
                <a:cs typeface="Symbol"/>
              </a:rPr>
              <a:t>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Provide </a:t>
            </a:r>
            <a:r>
              <a:rPr sz="2000" spc="-5" dirty="0">
                <a:latin typeface="Tahoma"/>
                <a:cs typeface="Tahoma"/>
              </a:rPr>
              <a:t>the most concise logical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view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Symbol"/>
                <a:cs typeface="Symbol"/>
              </a:rPr>
              <a:t>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Might lead to </a:t>
            </a:r>
            <a:r>
              <a:rPr sz="2000" spc="-10" dirty="0">
                <a:latin typeface="Tahoma"/>
                <a:cs typeface="Tahoma"/>
              </a:rPr>
              <a:t>retrieval </a:t>
            </a:r>
            <a:r>
              <a:rPr sz="2000" spc="-5" dirty="0">
                <a:latin typeface="Tahoma"/>
                <a:cs typeface="Tahoma"/>
              </a:rPr>
              <a:t>of poor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quality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8670036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The Logical View of the</a:t>
            </a:r>
            <a:r>
              <a:rPr spc="-65" dirty="0"/>
              <a:t> </a:t>
            </a:r>
            <a:r>
              <a:rPr spc="-5" dirty="0"/>
              <a:t>Documents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798434" cy="735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Several </a:t>
            </a:r>
            <a:r>
              <a:rPr sz="2400" spc="-5" dirty="0">
                <a:latin typeface="Tahoma"/>
                <a:cs typeface="Tahoma"/>
              </a:rPr>
              <a:t>intermediate logical views might be adopted </a:t>
            </a:r>
            <a:r>
              <a:rPr sz="2400" dirty="0">
                <a:latin typeface="Tahoma"/>
                <a:cs typeface="Tahoma"/>
              </a:rPr>
              <a:t>an  </a:t>
            </a:r>
            <a:r>
              <a:rPr sz="2400" spc="-5" dirty="0">
                <a:latin typeface="Tahoma"/>
                <a:cs typeface="Tahoma"/>
              </a:rPr>
              <a:t>IR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system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8670036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The Logical View of the</a:t>
            </a:r>
            <a:r>
              <a:rPr spc="-65" dirty="0"/>
              <a:t> </a:t>
            </a:r>
            <a:r>
              <a:rPr spc="-5" dirty="0"/>
              <a:t>Documents</a:t>
            </a:r>
          </a:p>
        </p:txBody>
      </p:sp>
      <p:sp>
        <p:nvSpPr>
          <p:cNvPr id="5" name="object 5"/>
          <p:cNvSpPr/>
          <p:nvPr/>
        </p:nvSpPr>
        <p:spPr>
          <a:xfrm>
            <a:off x="310897" y="2831592"/>
            <a:ext cx="1238248" cy="451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369" y="2772155"/>
            <a:ext cx="1305304" cy="425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162" y="2857500"/>
            <a:ext cx="1143000" cy="3571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3377" y="3137903"/>
            <a:ext cx="76784" cy="767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149" y="2857500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5">
                <a:moveTo>
                  <a:pt x="1066228" y="357187"/>
                </a:moveTo>
                <a:lnTo>
                  <a:pt x="1081582" y="295757"/>
                </a:lnTo>
                <a:lnTo>
                  <a:pt x="1143012" y="280403"/>
                </a:lnTo>
                <a:lnTo>
                  <a:pt x="1066228" y="357187"/>
                </a:lnTo>
                <a:lnTo>
                  <a:pt x="0" y="357187"/>
                </a:lnTo>
                <a:lnTo>
                  <a:pt x="0" y="0"/>
                </a:lnTo>
                <a:lnTo>
                  <a:pt x="1143012" y="0"/>
                </a:lnTo>
                <a:lnTo>
                  <a:pt x="1143012" y="280403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1267" y="2846057"/>
            <a:ext cx="97536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cum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39775" y="3760470"/>
            <a:ext cx="1238248" cy="595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2907" y="3686555"/>
            <a:ext cx="1411984" cy="6027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5849" y="3786187"/>
            <a:ext cx="1143012" cy="5000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5849" y="3786187"/>
            <a:ext cx="1143635" cy="500380"/>
          </a:xfrm>
          <a:custGeom>
            <a:avLst/>
            <a:gdLst/>
            <a:ahLst/>
            <a:cxnLst/>
            <a:rect l="l" t="t" r="r" b="b"/>
            <a:pathLst>
              <a:path w="1143635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16583" y="3844323"/>
            <a:ext cx="1080770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4139">
              <a:lnSpc>
                <a:spcPct val="69400"/>
              </a:lnSpc>
            </a:pPr>
            <a:r>
              <a:rPr sz="1800" spc="-10" dirty="0">
                <a:latin typeface="Calibri"/>
                <a:cs typeface="Calibri"/>
              </a:rPr>
              <a:t>structure  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og</a:t>
            </a:r>
            <a:r>
              <a:rPr sz="1800" dirty="0">
                <a:latin typeface="Calibri"/>
                <a:cs typeface="Calibri"/>
              </a:rPr>
              <a:t>ni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68651" y="2688335"/>
            <a:ext cx="1238250" cy="7383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30373" y="2591561"/>
            <a:ext cx="1114043" cy="1788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30373" y="3301923"/>
            <a:ext cx="1114043" cy="8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14549" y="2714625"/>
            <a:ext cx="1143000" cy="6429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14549" y="2714612"/>
            <a:ext cx="1143000" cy="643255"/>
          </a:xfrm>
          <a:custGeom>
            <a:avLst/>
            <a:gdLst/>
            <a:ahLst/>
            <a:cxnLst/>
            <a:rect l="l" t="t" r="r" b="b"/>
            <a:pathLst>
              <a:path w="1143000" h="643254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035850" y="0"/>
                </a:lnTo>
                <a:lnTo>
                  <a:pt x="1077561" y="8421"/>
                </a:lnTo>
                <a:lnTo>
                  <a:pt x="1111624" y="31388"/>
                </a:lnTo>
                <a:lnTo>
                  <a:pt x="1134591" y="65451"/>
                </a:lnTo>
                <a:lnTo>
                  <a:pt x="1143012" y="107162"/>
                </a:lnTo>
                <a:lnTo>
                  <a:pt x="1143012" y="535787"/>
                </a:lnTo>
                <a:lnTo>
                  <a:pt x="1134591" y="577499"/>
                </a:lnTo>
                <a:lnTo>
                  <a:pt x="1111624" y="611562"/>
                </a:lnTo>
                <a:lnTo>
                  <a:pt x="1077561" y="634528"/>
                </a:lnTo>
                <a:lnTo>
                  <a:pt x="1035850" y="642950"/>
                </a:lnTo>
                <a:lnTo>
                  <a:pt x="107162" y="642950"/>
                </a:lnTo>
                <a:lnTo>
                  <a:pt x="65451" y="634528"/>
                </a:lnTo>
                <a:lnTo>
                  <a:pt x="31388" y="611562"/>
                </a:lnTo>
                <a:lnTo>
                  <a:pt x="8421" y="577499"/>
                </a:lnTo>
                <a:lnTo>
                  <a:pt x="0" y="535787"/>
                </a:lnTo>
                <a:lnTo>
                  <a:pt x="0" y="107162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5773" y="2831592"/>
            <a:ext cx="1238250" cy="4518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26535" y="2782061"/>
            <a:ext cx="1235202" cy="4122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71862" y="2857500"/>
            <a:ext cx="1143012" cy="3571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1875" y="2857487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5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690937" y="2855493"/>
            <a:ext cx="90170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stopword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82896" y="2759976"/>
            <a:ext cx="1238250" cy="5951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7864" y="2686811"/>
            <a:ext cx="989063" cy="997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07864" y="3285972"/>
            <a:ext cx="989063" cy="35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29187" y="2786062"/>
            <a:ext cx="1143012" cy="5000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29187" y="2786049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71821" y="2844185"/>
            <a:ext cx="1073785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4930">
              <a:lnSpc>
                <a:spcPct val="69400"/>
              </a:lnSpc>
              <a:tabLst>
                <a:tab pos="890269" algn="l"/>
              </a:tabLst>
            </a:pPr>
            <a:r>
              <a:rPr sz="1800" spc="-5" dirty="0">
                <a:latin typeface="Calibri"/>
                <a:cs typeface="Calibri"/>
              </a:rPr>
              <a:t>noun 	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40779" y="2831592"/>
            <a:ext cx="1237487" cy="4518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20967" y="2782061"/>
            <a:ext cx="1277112" cy="41224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86512" y="2857500"/>
            <a:ext cx="1143012" cy="3571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86512" y="2857487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5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385001" y="2855493"/>
            <a:ext cx="94615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stemming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597902" y="2688335"/>
            <a:ext cx="1238250" cy="7383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65135" y="2591561"/>
            <a:ext cx="1303769" cy="79324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43838" y="2714625"/>
            <a:ext cx="1143000" cy="64293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43838" y="2714612"/>
            <a:ext cx="1143000" cy="643255"/>
          </a:xfrm>
          <a:custGeom>
            <a:avLst/>
            <a:gdLst/>
            <a:ahLst/>
            <a:cxnLst/>
            <a:rect l="l" t="t" r="r" b="b"/>
            <a:pathLst>
              <a:path w="1143000" h="643254">
                <a:moveTo>
                  <a:pt x="0" y="107162"/>
                </a:moveTo>
                <a:lnTo>
                  <a:pt x="8421" y="65451"/>
                </a:lnTo>
                <a:lnTo>
                  <a:pt x="31388" y="31388"/>
                </a:lnTo>
                <a:lnTo>
                  <a:pt x="65451" y="8421"/>
                </a:lnTo>
                <a:lnTo>
                  <a:pt x="107162" y="0"/>
                </a:lnTo>
                <a:lnTo>
                  <a:pt x="1035850" y="0"/>
                </a:lnTo>
                <a:lnTo>
                  <a:pt x="1077561" y="8421"/>
                </a:lnTo>
                <a:lnTo>
                  <a:pt x="1111624" y="31388"/>
                </a:lnTo>
                <a:lnTo>
                  <a:pt x="1134591" y="65451"/>
                </a:lnTo>
                <a:lnTo>
                  <a:pt x="1143012" y="107162"/>
                </a:lnTo>
                <a:lnTo>
                  <a:pt x="1143012" y="535787"/>
                </a:lnTo>
                <a:lnTo>
                  <a:pt x="1134591" y="577499"/>
                </a:lnTo>
                <a:lnTo>
                  <a:pt x="1111624" y="611562"/>
                </a:lnTo>
                <a:lnTo>
                  <a:pt x="1077561" y="634528"/>
                </a:lnTo>
                <a:lnTo>
                  <a:pt x="1035850" y="642950"/>
                </a:lnTo>
                <a:lnTo>
                  <a:pt x="107162" y="642950"/>
                </a:lnTo>
                <a:lnTo>
                  <a:pt x="65451" y="634528"/>
                </a:lnTo>
                <a:lnTo>
                  <a:pt x="31388" y="611562"/>
                </a:lnTo>
                <a:lnTo>
                  <a:pt x="8421" y="577499"/>
                </a:lnTo>
                <a:lnTo>
                  <a:pt x="0" y="535787"/>
                </a:lnTo>
                <a:lnTo>
                  <a:pt x="0" y="107162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729283" y="2748935"/>
            <a:ext cx="972819" cy="5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 algn="just">
              <a:lnSpc>
                <a:spcPct val="69400"/>
              </a:lnSpc>
            </a:pPr>
            <a:r>
              <a:rPr sz="1800" dirty="0">
                <a:latin typeface="Calibri"/>
                <a:cs typeface="Calibri"/>
              </a:rPr>
              <a:t>au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ic 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manual  </a:t>
            </a:r>
            <a:r>
              <a:rPr sz="1800" spc="-5" dirty="0">
                <a:latin typeface="Calibri"/>
                <a:cs typeface="Calibri"/>
              </a:rPr>
              <a:t>indexing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14400" y="3230054"/>
            <a:ext cx="299085" cy="810895"/>
          </a:xfrm>
          <a:custGeom>
            <a:avLst/>
            <a:gdLst/>
            <a:ahLst/>
            <a:cxnLst/>
            <a:rect l="l" t="t" r="r" b="b"/>
            <a:pathLst>
              <a:path w="299084" h="810895">
                <a:moveTo>
                  <a:pt x="0" y="0"/>
                </a:moveTo>
                <a:lnTo>
                  <a:pt x="172529" y="810882"/>
                </a:lnTo>
                <a:lnTo>
                  <a:pt x="298805" y="81088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00510" y="400283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41270" y="3437394"/>
            <a:ext cx="352425" cy="612775"/>
          </a:xfrm>
          <a:custGeom>
            <a:avLst/>
            <a:gdLst/>
            <a:ahLst/>
            <a:cxnLst/>
            <a:rect l="l" t="t" r="r" b="b"/>
            <a:pathLst>
              <a:path w="352425" h="612775">
                <a:moveTo>
                  <a:pt x="0" y="612165"/>
                </a:moveTo>
                <a:lnTo>
                  <a:pt x="163906" y="612165"/>
                </a:lnTo>
                <a:lnTo>
                  <a:pt x="352259" y="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53385" y="3376701"/>
            <a:ext cx="73025" cy="84455"/>
          </a:xfrm>
          <a:custGeom>
            <a:avLst/>
            <a:gdLst/>
            <a:ahLst/>
            <a:cxnLst/>
            <a:rect l="l" t="t" r="r" b="b"/>
            <a:pathLst>
              <a:path w="73025" h="84454">
                <a:moveTo>
                  <a:pt x="58826" y="0"/>
                </a:moveTo>
                <a:lnTo>
                  <a:pt x="0" y="61620"/>
                </a:lnTo>
                <a:lnTo>
                  <a:pt x="72834" y="84035"/>
                </a:lnTo>
                <a:lnTo>
                  <a:pt x="58826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0162" y="3036087"/>
            <a:ext cx="650875" cy="1905"/>
          </a:xfrm>
          <a:custGeom>
            <a:avLst/>
            <a:gdLst/>
            <a:ahLst/>
            <a:cxnLst/>
            <a:rect l="l" t="t" r="r" b="b"/>
            <a:pathLst>
              <a:path w="650875" h="1905">
                <a:moveTo>
                  <a:pt x="0" y="0"/>
                </a:moveTo>
                <a:lnTo>
                  <a:pt x="650875" y="1447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38260" y="2999409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177" y="0"/>
                </a:moveTo>
                <a:lnTo>
                  <a:pt x="0" y="76200"/>
                </a:lnTo>
                <a:lnTo>
                  <a:pt x="76288" y="38277"/>
                </a:lnTo>
                <a:lnTo>
                  <a:pt x="177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57549" y="3036087"/>
            <a:ext cx="151130" cy="1270"/>
          </a:xfrm>
          <a:custGeom>
            <a:avLst/>
            <a:gdLst/>
            <a:ahLst/>
            <a:cxnLst/>
            <a:rect l="l" t="t" r="r" b="b"/>
            <a:pathLst>
              <a:path w="151129" h="1269">
                <a:moveTo>
                  <a:pt x="0" y="0"/>
                </a:moveTo>
                <a:lnTo>
                  <a:pt x="150812" y="1117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95382" y="2999016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571" y="0"/>
                </a:moveTo>
                <a:lnTo>
                  <a:pt x="0" y="76200"/>
                </a:lnTo>
                <a:lnTo>
                  <a:pt x="76479" y="38671"/>
                </a:lnTo>
                <a:lnTo>
                  <a:pt x="57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14875" y="3036087"/>
            <a:ext cx="151130" cy="1270"/>
          </a:xfrm>
          <a:custGeom>
            <a:avLst/>
            <a:gdLst/>
            <a:ahLst/>
            <a:cxnLst/>
            <a:rect l="l" t="t" r="r" b="b"/>
            <a:pathLst>
              <a:path w="151129" h="1269">
                <a:moveTo>
                  <a:pt x="0" y="0"/>
                </a:moveTo>
                <a:lnTo>
                  <a:pt x="150812" y="1117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52708" y="2999016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571" y="0"/>
                </a:moveTo>
                <a:lnTo>
                  <a:pt x="0" y="76200"/>
                </a:lnTo>
                <a:lnTo>
                  <a:pt x="76479" y="38671"/>
                </a:lnTo>
                <a:lnTo>
                  <a:pt x="57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10020" y="2999016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571" y="0"/>
                </a:moveTo>
                <a:lnTo>
                  <a:pt x="0" y="76200"/>
                </a:lnTo>
                <a:lnTo>
                  <a:pt x="76479" y="38671"/>
                </a:lnTo>
                <a:lnTo>
                  <a:pt x="57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29525" y="3036087"/>
            <a:ext cx="151130" cy="1270"/>
          </a:xfrm>
          <a:custGeom>
            <a:avLst/>
            <a:gdLst/>
            <a:ahLst/>
            <a:cxnLst/>
            <a:rect l="l" t="t" r="r" b="b"/>
            <a:pathLst>
              <a:path w="151129" h="1269">
                <a:moveTo>
                  <a:pt x="0" y="0"/>
                </a:moveTo>
                <a:lnTo>
                  <a:pt x="150812" y="1117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67345" y="2999016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4" h="76200">
                <a:moveTo>
                  <a:pt x="571" y="0"/>
                </a:moveTo>
                <a:lnTo>
                  <a:pt x="0" y="76200"/>
                </a:lnTo>
                <a:lnTo>
                  <a:pt x="76479" y="38671"/>
                </a:lnTo>
                <a:lnTo>
                  <a:pt x="57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14820" y="3499035"/>
            <a:ext cx="873125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1290">
              <a:lnSpc>
                <a:spcPct val="69400"/>
              </a:lnSpc>
            </a:pPr>
            <a:r>
              <a:rPr sz="1800" spc="-15" dirty="0">
                <a:latin typeface="Calibri"/>
                <a:cs typeface="Calibri"/>
              </a:rPr>
              <a:t>text </a:t>
            </a:r>
            <a:r>
              <a:rPr sz="1800" dirty="0">
                <a:latin typeface="Calibri"/>
                <a:cs typeface="Calibri"/>
              </a:rPr>
              <a:t>+ 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ruc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94381" y="2748935"/>
            <a:ext cx="78295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69400"/>
              </a:lnSpc>
            </a:pPr>
            <a:r>
              <a:rPr sz="1800" dirty="0">
                <a:latin typeface="Calibri"/>
                <a:cs typeface="Calibri"/>
              </a:rPr>
              <a:t>acc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ts</a:t>
            </a:r>
            <a:r>
              <a:rPr sz="1800" dirty="0">
                <a:latin typeface="Calibri"/>
                <a:cs typeface="Calibri"/>
              </a:rPr>
              <a:t>, 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pacin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,  </a:t>
            </a:r>
            <a:r>
              <a:rPr sz="1800" spc="-15" dirty="0"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  <a:p>
            <a:pPr marL="393065">
              <a:lnSpc>
                <a:spcPct val="100000"/>
              </a:lnSpc>
              <a:spcBef>
                <a:spcPts val="1380"/>
              </a:spcBef>
            </a:pPr>
            <a:r>
              <a:rPr sz="1800" spc="-15" dirty="0">
                <a:latin typeface="Calibri"/>
                <a:cs typeface="Calibri"/>
              </a:rPr>
              <a:t>text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28127" y="4852987"/>
            <a:ext cx="87312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62846" y="4852987"/>
            <a:ext cx="601789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48860" algn="l"/>
              </a:tabLst>
            </a:pPr>
            <a:r>
              <a:rPr sz="1800" dirty="0">
                <a:latin typeface="Calibri"/>
                <a:cs typeface="Calibri"/>
              </a:rPr>
              <a:t>full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text</a:t>
            </a:r>
            <a:r>
              <a:rPr sz="1800" u="heavy" spc="-15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index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856739" y="4287049"/>
            <a:ext cx="1905" cy="508000"/>
          </a:xfrm>
          <a:custGeom>
            <a:avLst/>
            <a:gdLst/>
            <a:ahLst/>
            <a:cxnLst/>
            <a:rect l="l" t="t" r="r" b="b"/>
            <a:pathLst>
              <a:path w="1905" h="508000">
                <a:moveTo>
                  <a:pt x="1409" y="0"/>
                </a:moveTo>
                <a:lnTo>
                  <a:pt x="0" y="508000"/>
                </a:lnTo>
              </a:path>
            </a:pathLst>
          </a:custGeom>
          <a:ln w="19050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18665" y="4782248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96" y="76301"/>
                </a:lnTo>
                <a:lnTo>
                  <a:pt x="76200" y="2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28250" y="3072599"/>
            <a:ext cx="1905" cy="1722755"/>
          </a:xfrm>
          <a:custGeom>
            <a:avLst/>
            <a:gdLst/>
            <a:ahLst/>
            <a:cxnLst/>
            <a:rect l="l" t="t" r="r" b="b"/>
            <a:pathLst>
              <a:path w="1904" h="1722754">
                <a:moveTo>
                  <a:pt x="1536" y="0"/>
                </a:moveTo>
                <a:lnTo>
                  <a:pt x="0" y="1722450"/>
                </a:lnTo>
              </a:path>
            </a:pathLst>
          </a:custGeom>
          <a:ln w="19049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90163" y="4782324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8036" y="76225"/>
                </a:lnTo>
                <a:lnTo>
                  <a:pt x="76200" y="6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85575" y="3072599"/>
            <a:ext cx="1905" cy="1865630"/>
          </a:xfrm>
          <a:custGeom>
            <a:avLst/>
            <a:gdLst/>
            <a:ahLst/>
            <a:cxnLst/>
            <a:rect l="l" t="t" r="r" b="b"/>
            <a:pathLst>
              <a:path w="1904" h="1865629">
                <a:moveTo>
                  <a:pt x="1536" y="0"/>
                </a:moveTo>
                <a:lnTo>
                  <a:pt x="0" y="1865325"/>
                </a:lnTo>
              </a:path>
            </a:pathLst>
          </a:custGeom>
          <a:ln w="19049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47475" y="4925199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8036" y="76238"/>
                </a:lnTo>
                <a:lnTo>
                  <a:pt x="76200" y="6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42101" y="3071812"/>
            <a:ext cx="1905" cy="1865630"/>
          </a:xfrm>
          <a:custGeom>
            <a:avLst/>
            <a:gdLst/>
            <a:ahLst/>
            <a:cxnLst/>
            <a:rect l="l" t="t" r="r" b="b"/>
            <a:pathLst>
              <a:path w="1904" h="1865629">
                <a:moveTo>
                  <a:pt x="1536" y="0"/>
                </a:moveTo>
                <a:lnTo>
                  <a:pt x="0" y="1865325"/>
                </a:lnTo>
              </a:path>
            </a:pathLst>
          </a:custGeom>
          <a:ln w="19049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04001" y="4924399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8036" y="76238"/>
                </a:lnTo>
                <a:lnTo>
                  <a:pt x="76200" y="6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99425" y="3071812"/>
            <a:ext cx="1905" cy="1865630"/>
          </a:xfrm>
          <a:custGeom>
            <a:avLst/>
            <a:gdLst/>
            <a:ahLst/>
            <a:cxnLst/>
            <a:rect l="l" t="t" r="r" b="b"/>
            <a:pathLst>
              <a:path w="1904" h="1865629">
                <a:moveTo>
                  <a:pt x="1536" y="0"/>
                </a:moveTo>
                <a:lnTo>
                  <a:pt x="0" y="1865325"/>
                </a:lnTo>
              </a:path>
            </a:pathLst>
          </a:custGeom>
          <a:ln w="19049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61325" y="4924399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8036" y="76238"/>
                </a:lnTo>
                <a:lnTo>
                  <a:pt x="76200" y="6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798941" y="3040265"/>
            <a:ext cx="138430" cy="1765300"/>
          </a:xfrm>
          <a:custGeom>
            <a:avLst/>
            <a:gdLst/>
            <a:ahLst/>
            <a:cxnLst/>
            <a:rect l="l" t="t" r="r" b="b"/>
            <a:pathLst>
              <a:path w="138429" h="1765300">
                <a:moveTo>
                  <a:pt x="0" y="0"/>
                </a:moveTo>
                <a:lnTo>
                  <a:pt x="138023" y="0"/>
                </a:lnTo>
                <a:lnTo>
                  <a:pt x="138023" y="1765300"/>
                </a:lnTo>
              </a:path>
            </a:pathLst>
          </a:custGeom>
          <a:ln w="19050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898864" y="47928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5740" y="2568244"/>
            <a:ext cx="1562100" cy="233045"/>
          </a:xfrm>
          <a:custGeom>
            <a:avLst/>
            <a:gdLst/>
            <a:ahLst/>
            <a:cxnLst/>
            <a:rect l="l" t="t" r="r" b="b"/>
            <a:pathLst>
              <a:path w="1562100" h="233044">
                <a:moveTo>
                  <a:pt x="0" y="232917"/>
                </a:moveTo>
                <a:lnTo>
                  <a:pt x="241541" y="0"/>
                </a:lnTo>
                <a:lnTo>
                  <a:pt x="1362976" y="0"/>
                </a:lnTo>
                <a:lnTo>
                  <a:pt x="1561706" y="143916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84820" y="2673857"/>
            <a:ext cx="84455" cy="75565"/>
          </a:xfrm>
          <a:custGeom>
            <a:avLst/>
            <a:gdLst/>
            <a:ahLst/>
            <a:cxnLst/>
            <a:rect l="l" t="t" r="r" b="b"/>
            <a:pathLst>
              <a:path w="84454" h="75564">
                <a:moveTo>
                  <a:pt x="44691" y="0"/>
                </a:moveTo>
                <a:lnTo>
                  <a:pt x="0" y="61709"/>
                </a:lnTo>
                <a:lnTo>
                  <a:pt x="84061" y="75552"/>
                </a:lnTo>
                <a:lnTo>
                  <a:pt x="4469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01400" y="2441282"/>
            <a:ext cx="3071495" cy="431800"/>
          </a:xfrm>
          <a:custGeom>
            <a:avLst/>
            <a:gdLst/>
            <a:ahLst/>
            <a:cxnLst/>
            <a:rect l="l" t="t" r="r" b="b"/>
            <a:pathLst>
              <a:path w="3071495" h="431800">
                <a:moveTo>
                  <a:pt x="0" y="431317"/>
                </a:moveTo>
                <a:lnTo>
                  <a:pt x="448576" y="0"/>
                </a:lnTo>
                <a:lnTo>
                  <a:pt x="2734576" y="0"/>
                </a:lnTo>
                <a:lnTo>
                  <a:pt x="3071012" y="23924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39989" y="2642107"/>
            <a:ext cx="84455" cy="75565"/>
          </a:xfrm>
          <a:custGeom>
            <a:avLst/>
            <a:gdLst/>
            <a:ahLst/>
            <a:cxnLst/>
            <a:rect l="l" t="t" r="r" b="b"/>
            <a:pathLst>
              <a:path w="84454" h="75564">
                <a:moveTo>
                  <a:pt x="44157" y="0"/>
                </a:moveTo>
                <a:lnTo>
                  <a:pt x="0" y="62102"/>
                </a:lnTo>
                <a:lnTo>
                  <a:pt x="84175" y="75209"/>
                </a:lnTo>
                <a:lnTo>
                  <a:pt x="44157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329800" y="2294623"/>
            <a:ext cx="4658995" cy="440055"/>
          </a:xfrm>
          <a:custGeom>
            <a:avLst/>
            <a:gdLst/>
            <a:ahLst/>
            <a:cxnLst/>
            <a:rect l="l" t="t" r="r" b="b"/>
            <a:pathLst>
              <a:path w="4658995" h="440055">
                <a:moveTo>
                  <a:pt x="0" y="439953"/>
                </a:moveTo>
                <a:lnTo>
                  <a:pt x="465823" y="0"/>
                </a:lnTo>
                <a:lnTo>
                  <a:pt x="4123423" y="0"/>
                </a:lnTo>
                <a:lnTo>
                  <a:pt x="4658499" y="385571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955724" y="2641866"/>
            <a:ext cx="84455" cy="75565"/>
          </a:xfrm>
          <a:custGeom>
            <a:avLst/>
            <a:gdLst/>
            <a:ahLst/>
            <a:cxnLst/>
            <a:rect l="l" t="t" r="r" b="b"/>
            <a:pathLst>
              <a:path w="84454" h="75564">
                <a:moveTo>
                  <a:pt x="44551" y="0"/>
                </a:moveTo>
                <a:lnTo>
                  <a:pt x="0" y="61823"/>
                </a:lnTo>
                <a:lnTo>
                  <a:pt x="84099" y="75463"/>
                </a:lnTo>
                <a:lnTo>
                  <a:pt x="4455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01000" y="2147976"/>
            <a:ext cx="6711950" cy="707390"/>
          </a:xfrm>
          <a:custGeom>
            <a:avLst/>
            <a:gdLst/>
            <a:ahLst/>
            <a:cxnLst/>
            <a:rect l="l" t="t" r="r" b="b"/>
            <a:pathLst>
              <a:path w="6711950" h="707389">
                <a:moveTo>
                  <a:pt x="0" y="707364"/>
                </a:moveTo>
                <a:lnTo>
                  <a:pt x="741870" y="0"/>
                </a:lnTo>
                <a:lnTo>
                  <a:pt x="5960859" y="0"/>
                </a:lnTo>
                <a:lnTo>
                  <a:pt x="6711581" y="540854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80019" y="2650489"/>
            <a:ext cx="84455" cy="75565"/>
          </a:xfrm>
          <a:custGeom>
            <a:avLst/>
            <a:gdLst/>
            <a:ahLst/>
            <a:cxnLst/>
            <a:rect l="l" t="t" r="r" b="b"/>
            <a:pathLst>
              <a:path w="84454" h="75564">
                <a:moveTo>
                  <a:pt x="44538" y="0"/>
                </a:moveTo>
                <a:lnTo>
                  <a:pt x="0" y="61823"/>
                </a:lnTo>
                <a:lnTo>
                  <a:pt x="84086" y="75450"/>
                </a:lnTo>
                <a:lnTo>
                  <a:pt x="44538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10023" y="3217659"/>
            <a:ext cx="1562735" cy="293370"/>
          </a:xfrm>
          <a:custGeom>
            <a:avLst/>
            <a:gdLst/>
            <a:ahLst/>
            <a:cxnLst/>
            <a:rect l="l" t="t" r="r" b="b"/>
            <a:pathLst>
              <a:path w="1562735" h="293370">
                <a:moveTo>
                  <a:pt x="0" y="0"/>
                </a:moveTo>
                <a:lnTo>
                  <a:pt x="310553" y="293293"/>
                </a:lnTo>
                <a:lnTo>
                  <a:pt x="1233576" y="293293"/>
                </a:lnTo>
                <a:lnTo>
                  <a:pt x="1562341" y="46723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39344" y="3226269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20" h="76200">
                <a:moveTo>
                  <a:pt x="83820" y="0"/>
                </a:moveTo>
                <a:lnTo>
                  <a:pt x="0" y="15239"/>
                </a:lnTo>
                <a:lnTo>
                  <a:pt x="45720" y="76199"/>
                </a:lnTo>
                <a:lnTo>
                  <a:pt x="8382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367123" y="5165559"/>
            <a:ext cx="283654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630" marR="5080" indent="-75565">
              <a:lnSpc>
                <a:spcPct val="75000"/>
              </a:lnSpc>
            </a:pPr>
            <a:r>
              <a:rPr sz="2000" b="1" spc="-55" dirty="0">
                <a:solidFill>
                  <a:srgbClr val="92D050"/>
                </a:solidFill>
                <a:latin typeface="Calibri"/>
                <a:cs typeface="Calibri"/>
              </a:rPr>
              <a:t>Text </a:t>
            </a:r>
            <a:r>
              <a:rPr sz="2000" b="1" spc="-10" dirty="0">
                <a:solidFill>
                  <a:srgbClr val="92D050"/>
                </a:solidFill>
                <a:latin typeface="Calibri"/>
                <a:cs typeface="Calibri"/>
              </a:rPr>
              <a:t>operations reduce </a:t>
            </a:r>
            <a:r>
              <a:rPr sz="2000" b="1" spc="-5" dirty="0">
                <a:solidFill>
                  <a:srgbClr val="92D050"/>
                </a:solidFill>
                <a:latin typeface="Calibri"/>
                <a:cs typeface="Calibri"/>
              </a:rPr>
              <a:t>the  </a:t>
            </a:r>
            <a:r>
              <a:rPr sz="2000" b="1" spc="-10" dirty="0">
                <a:solidFill>
                  <a:srgbClr val="92D050"/>
                </a:solidFill>
                <a:latin typeface="Calibri"/>
                <a:cs typeface="Calibri"/>
              </a:rPr>
              <a:t>complexity </a:t>
            </a:r>
            <a:r>
              <a:rPr sz="2000" b="1" spc="-5" dirty="0">
                <a:solidFill>
                  <a:srgbClr val="92D050"/>
                </a:solidFill>
                <a:latin typeface="Calibri"/>
                <a:cs typeface="Calibri"/>
              </a:rPr>
              <a:t>of</a:t>
            </a:r>
            <a:r>
              <a:rPr sz="2000" b="1" spc="-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2D050"/>
                </a:solidFill>
                <a:latin typeface="Calibri"/>
                <a:cs typeface="Calibri"/>
              </a:rPr>
              <a:t>documents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228338" y="5029961"/>
            <a:ext cx="3176777" cy="3726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303776" y="5258564"/>
            <a:ext cx="2968752" cy="37261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93442" y="2669285"/>
            <a:ext cx="4359402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3702" y="3059620"/>
            <a:ext cx="3482970" cy="522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45257" y="2721101"/>
            <a:ext cx="4255770" cy="91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567159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The Retrieval</a:t>
            </a:r>
            <a:r>
              <a:rPr spc="-80" dirty="0"/>
              <a:t> </a:t>
            </a:r>
            <a:r>
              <a:rPr spc="-5" dirty="0"/>
              <a:t>Process</a:t>
            </a:r>
          </a:p>
        </p:txBody>
      </p:sp>
      <p:sp>
        <p:nvSpPr>
          <p:cNvPr id="4" name="object 4"/>
          <p:cNvSpPr/>
          <p:nvPr/>
        </p:nvSpPr>
        <p:spPr>
          <a:xfrm>
            <a:off x="6812280" y="4269485"/>
            <a:ext cx="1380744" cy="809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70369" y="4306823"/>
            <a:ext cx="413562" cy="6819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17828" y="4306823"/>
            <a:ext cx="416344" cy="6819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12" y="4384687"/>
            <a:ext cx="1285887" cy="6250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12" y="4295381"/>
            <a:ext cx="1285887" cy="178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12" y="4295394"/>
            <a:ext cx="1285875" cy="714375"/>
          </a:xfrm>
          <a:custGeom>
            <a:avLst/>
            <a:gdLst/>
            <a:ahLst/>
            <a:cxnLst/>
            <a:rect l="l" t="t" r="r" b="b"/>
            <a:pathLst>
              <a:path w="1285875" h="714375">
                <a:moveTo>
                  <a:pt x="1285887" y="89293"/>
                </a:moveTo>
                <a:lnTo>
                  <a:pt x="1248404" y="119408"/>
                </a:lnTo>
                <a:lnTo>
                  <a:pt x="1185788" y="137162"/>
                </a:lnTo>
                <a:lnTo>
                  <a:pt x="1144639" y="145141"/>
                </a:lnTo>
                <a:lnTo>
                  <a:pt x="1097573" y="152433"/>
                </a:lnTo>
                <a:lnTo>
                  <a:pt x="1045072" y="158970"/>
                </a:lnTo>
                <a:lnTo>
                  <a:pt x="987619" y="164685"/>
                </a:lnTo>
                <a:lnTo>
                  <a:pt x="925695" y="169511"/>
                </a:lnTo>
                <a:lnTo>
                  <a:pt x="859784" y="173381"/>
                </a:lnTo>
                <a:lnTo>
                  <a:pt x="790368" y="176229"/>
                </a:lnTo>
                <a:lnTo>
                  <a:pt x="717929" y="177986"/>
                </a:lnTo>
                <a:lnTo>
                  <a:pt x="642950" y="178587"/>
                </a:lnTo>
                <a:lnTo>
                  <a:pt x="567968" y="177986"/>
                </a:lnTo>
                <a:lnTo>
                  <a:pt x="495527" y="176229"/>
                </a:lnTo>
                <a:lnTo>
                  <a:pt x="426109" y="173381"/>
                </a:lnTo>
                <a:lnTo>
                  <a:pt x="360196" y="169511"/>
                </a:lnTo>
                <a:lnTo>
                  <a:pt x="298272" y="164685"/>
                </a:lnTo>
                <a:lnTo>
                  <a:pt x="240817" y="158970"/>
                </a:lnTo>
                <a:lnTo>
                  <a:pt x="188315" y="152433"/>
                </a:lnTo>
                <a:lnTo>
                  <a:pt x="141248" y="145141"/>
                </a:lnTo>
                <a:lnTo>
                  <a:pt x="100099" y="137162"/>
                </a:lnTo>
                <a:lnTo>
                  <a:pt x="37483" y="119408"/>
                </a:lnTo>
                <a:lnTo>
                  <a:pt x="4325" y="99706"/>
                </a:lnTo>
                <a:lnTo>
                  <a:pt x="0" y="89293"/>
                </a:lnTo>
                <a:lnTo>
                  <a:pt x="37488" y="59179"/>
                </a:lnTo>
                <a:lnTo>
                  <a:pt x="100105" y="41425"/>
                </a:lnTo>
                <a:lnTo>
                  <a:pt x="141254" y="33445"/>
                </a:lnTo>
                <a:lnTo>
                  <a:pt x="188320" y="26154"/>
                </a:lnTo>
                <a:lnTo>
                  <a:pt x="240821" y="19617"/>
                </a:lnTo>
                <a:lnTo>
                  <a:pt x="298275" y="13902"/>
                </a:lnTo>
                <a:lnTo>
                  <a:pt x="360199" y="9076"/>
                </a:lnTo>
                <a:lnTo>
                  <a:pt x="426110" y="5205"/>
                </a:lnTo>
                <a:lnTo>
                  <a:pt x="495528" y="2358"/>
                </a:lnTo>
                <a:lnTo>
                  <a:pt x="567968" y="600"/>
                </a:lnTo>
                <a:lnTo>
                  <a:pt x="642950" y="0"/>
                </a:lnTo>
                <a:lnTo>
                  <a:pt x="717931" y="600"/>
                </a:lnTo>
                <a:lnTo>
                  <a:pt x="790372" y="2358"/>
                </a:lnTo>
                <a:lnTo>
                  <a:pt x="859789" y="5205"/>
                </a:lnTo>
                <a:lnTo>
                  <a:pt x="925701" y="9076"/>
                </a:lnTo>
                <a:lnTo>
                  <a:pt x="987624" y="13902"/>
                </a:lnTo>
                <a:lnTo>
                  <a:pt x="1045077" y="19617"/>
                </a:lnTo>
                <a:lnTo>
                  <a:pt x="1097578" y="26154"/>
                </a:lnTo>
                <a:lnTo>
                  <a:pt x="1144643" y="33445"/>
                </a:lnTo>
                <a:lnTo>
                  <a:pt x="1185791" y="41425"/>
                </a:lnTo>
                <a:lnTo>
                  <a:pt x="1248406" y="59179"/>
                </a:lnTo>
                <a:lnTo>
                  <a:pt x="1281562" y="78880"/>
                </a:lnTo>
                <a:lnTo>
                  <a:pt x="1285887" y="89293"/>
                </a:lnTo>
                <a:lnTo>
                  <a:pt x="1285887" y="625081"/>
                </a:lnTo>
                <a:lnTo>
                  <a:pt x="1281562" y="635494"/>
                </a:lnTo>
                <a:lnTo>
                  <a:pt x="1248404" y="655195"/>
                </a:lnTo>
                <a:lnTo>
                  <a:pt x="1185788" y="672949"/>
                </a:lnTo>
                <a:lnTo>
                  <a:pt x="1144639" y="680929"/>
                </a:lnTo>
                <a:lnTo>
                  <a:pt x="1097573" y="688220"/>
                </a:lnTo>
                <a:lnTo>
                  <a:pt x="1045072" y="694757"/>
                </a:lnTo>
                <a:lnTo>
                  <a:pt x="987619" y="700472"/>
                </a:lnTo>
                <a:lnTo>
                  <a:pt x="925695" y="705298"/>
                </a:lnTo>
                <a:lnTo>
                  <a:pt x="859784" y="709169"/>
                </a:lnTo>
                <a:lnTo>
                  <a:pt x="790368" y="712016"/>
                </a:lnTo>
                <a:lnTo>
                  <a:pt x="717929" y="713774"/>
                </a:lnTo>
                <a:lnTo>
                  <a:pt x="642950" y="714374"/>
                </a:lnTo>
                <a:lnTo>
                  <a:pt x="567968" y="713774"/>
                </a:lnTo>
                <a:lnTo>
                  <a:pt x="495527" y="712016"/>
                </a:lnTo>
                <a:lnTo>
                  <a:pt x="426109" y="709169"/>
                </a:lnTo>
                <a:lnTo>
                  <a:pt x="360196" y="705298"/>
                </a:lnTo>
                <a:lnTo>
                  <a:pt x="298272" y="700472"/>
                </a:lnTo>
                <a:lnTo>
                  <a:pt x="240817" y="694757"/>
                </a:lnTo>
                <a:lnTo>
                  <a:pt x="188315" y="688220"/>
                </a:lnTo>
                <a:lnTo>
                  <a:pt x="141248" y="680929"/>
                </a:lnTo>
                <a:lnTo>
                  <a:pt x="100099" y="672949"/>
                </a:lnTo>
                <a:lnTo>
                  <a:pt x="37483" y="655195"/>
                </a:lnTo>
                <a:lnTo>
                  <a:pt x="4325" y="635494"/>
                </a:lnTo>
                <a:lnTo>
                  <a:pt x="0" y="625081"/>
                </a:lnTo>
                <a:lnTo>
                  <a:pt x="0" y="89293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49681" y="4462271"/>
            <a:ext cx="110172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 marR="5080" indent="-24130">
              <a:lnSpc>
                <a:spcPct val="75000"/>
              </a:lnSpc>
            </a:pPr>
            <a:r>
              <a:rPr sz="2000" spc="-5" dirty="0">
                <a:latin typeface="Calibri"/>
                <a:cs typeface="Calibri"/>
              </a:rPr>
              <a:t>Docume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  Collection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83145" y="3268979"/>
            <a:ext cx="1238250" cy="5951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9711" y="3195827"/>
            <a:ext cx="1379207" cy="6027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9449" y="3295256"/>
            <a:ext cx="1143012" cy="5000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9449" y="3295256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13475" y="3269437"/>
            <a:ext cx="1885950" cy="48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0"/>
              </a:lnSpc>
              <a:tabLst>
                <a:tab pos="824865" algn="l"/>
              </a:tabLst>
            </a:pPr>
            <a:r>
              <a:rPr sz="1800" u="heavy" dirty="0">
                <a:latin typeface="Calibri"/>
                <a:cs typeface="Calibri"/>
              </a:rPr>
              <a:t> 	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cum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 marL="969644">
              <a:lnSpc>
                <a:spcPts val="1830"/>
              </a:lnSpc>
            </a:pPr>
            <a:r>
              <a:rPr sz="1800" spc="-5" dirty="0">
                <a:latin typeface="Calibri"/>
                <a:cs typeface="Calibri"/>
              </a:rPr>
              <a:t>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82896" y="3340608"/>
            <a:ext cx="1238250" cy="4526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30140" y="3291090"/>
            <a:ext cx="1144511" cy="4122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9187" y="3366693"/>
            <a:ext cx="1143012" cy="3571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9187" y="3366693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4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94008" y="3364687"/>
            <a:ext cx="814069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Ind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39896" y="1411998"/>
            <a:ext cx="1238250" cy="5951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66565" y="1338072"/>
            <a:ext cx="1185672" cy="6027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86187" y="1437868"/>
            <a:ext cx="1143000" cy="5000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86187" y="1437868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80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30599" y="1495991"/>
            <a:ext cx="854710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9390">
              <a:lnSpc>
                <a:spcPct val="69400"/>
              </a:lnSpc>
            </a:pPr>
            <a:r>
              <a:rPr sz="1800" spc="-5" dirty="0">
                <a:latin typeface="Calibri"/>
                <a:cs typeface="Calibri"/>
              </a:rPr>
              <a:t>User 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54273" y="2411729"/>
            <a:ext cx="2809494" cy="4526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2621" y="2362200"/>
            <a:ext cx="1812798" cy="758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00362" y="2437993"/>
            <a:ext cx="2714650" cy="3571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00362" y="2437993"/>
            <a:ext cx="2715260" cy="357505"/>
          </a:xfrm>
          <a:custGeom>
            <a:avLst/>
            <a:gdLst/>
            <a:ahLst/>
            <a:cxnLst/>
            <a:rect l="l" t="t" r="r" b="b"/>
            <a:pathLst>
              <a:path w="2715260" h="357505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2655112" y="0"/>
                </a:lnTo>
                <a:lnTo>
                  <a:pt x="2678286" y="4678"/>
                </a:lnTo>
                <a:lnTo>
                  <a:pt x="2697211" y="17438"/>
                </a:lnTo>
                <a:lnTo>
                  <a:pt x="2709971" y="36363"/>
                </a:lnTo>
                <a:lnTo>
                  <a:pt x="2714650" y="59537"/>
                </a:lnTo>
                <a:lnTo>
                  <a:pt x="2714650" y="297662"/>
                </a:lnTo>
                <a:lnTo>
                  <a:pt x="2709971" y="320836"/>
                </a:lnTo>
                <a:lnTo>
                  <a:pt x="2697211" y="339761"/>
                </a:lnTo>
                <a:lnTo>
                  <a:pt x="2678286" y="352521"/>
                </a:lnTo>
                <a:lnTo>
                  <a:pt x="2655112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17023" y="2435999"/>
            <a:ext cx="14820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0" dirty="0">
                <a:latin typeface="Calibri"/>
                <a:cs typeface="Calibri"/>
              </a:rPr>
              <a:t>Text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96895" y="3268979"/>
            <a:ext cx="1238250" cy="5951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4505" y="3195827"/>
            <a:ext cx="1383779" cy="60274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43174" y="3295256"/>
            <a:ext cx="1143012" cy="5000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43174" y="3295256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15526" y="3269437"/>
            <a:ext cx="59880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Qu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96895" y="4269485"/>
            <a:ext cx="1238250" cy="4518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86227" y="4219955"/>
            <a:ext cx="1259586" cy="41224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43174" y="4295381"/>
            <a:ext cx="1143012" cy="3572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43174" y="4295381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4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750045" y="4293387"/>
            <a:ext cx="92900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ching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596895" y="5126735"/>
            <a:ext cx="1238250" cy="4518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68523" y="5077205"/>
            <a:ext cx="1094993" cy="882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43174" y="5152644"/>
            <a:ext cx="1143012" cy="3571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43174" y="5152631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4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832379" y="5150637"/>
            <a:ext cx="76454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Ranking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500366" y="3859619"/>
            <a:ext cx="1270" cy="373380"/>
          </a:xfrm>
          <a:custGeom>
            <a:avLst/>
            <a:gdLst/>
            <a:ahLst/>
            <a:cxnLst/>
            <a:rect l="l" t="t" r="r" b="b"/>
            <a:pathLst>
              <a:path w="1270" h="373379">
                <a:moveTo>
                  <a:pt x="1181" y="0"/>
                </a:moveTo>
                <a:lnTo>
                  <a:pt x="0" y="3730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62304" y="4219854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58" y="76327"/>
                </a:lnTo>
                <a:lnTo>
                  <a:pt x="7620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63408" y="3796119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38341" y="0"/>
                </a:moveTo>
                <a:lnTo>
                  <a:pt x="0" y="76073"/>
                </a:lnTo>
                <a:lnTo>
                  <a:pt x="76200" y="76314"/>
                </a:lnTo>
                <a:lnTo>
                  <a:pt x="3834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54523" y="4126229"/>
            <a:ext cx="1094994" cy="73837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57100" y="4197858"/>
            <a:ext cx="220027" cy="1779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26914" y="4197858"/>
            <a:ext cx="217500" cy="1730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18085" y="4572279"/>
            <a:ext cx="59042" cy="7896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26914" y="4577181"/>
            <a:ext cx="56527" cy="7406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00626" y="4152506"/>
            <a:ext cx="1000135" cy="6429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00625" y="4152506"/>
            <a:ext cx="1000125" cy="643255"/>
          </a:xfrm>
          <a:custGeom>
            <a:avLst/>
            <a:gdLst/>
            <a:ahLst/>
            <a:cxnLst/>
            <a:rect l="l" t="t" r="r" b="b"/>
            <a:pathLst>
              <a:path w="1000125" h="643254">
                <a:moveTo>
                  <a:pt x="0" y="321475"/>
                </a:moveTo>
                <a:lnTo>
                  <a:pt x="13207" y="247763"/>
                </a:lnTo>
                <a:lnTo>
                  <a:pt x="29153" y="213054"/>
                </a:lnTo>
                <a:lnTo>
                  <a:pt x="50827" y="180098"/>
                </a:lnTo>
                <a:lnTo>
                  <a:pt x="77854" y="149136"/>
                </a:lnTo>
                <a:lnTo>
                  <a:pt x="109858" y="120408"/>
                </a:lnTo>
                <a:lnTo>
                  <a:pt x="146465" y="94157"/>
                </a:lnTo>
                <a:lnTo>
                  <a:pt x="187300" y="70624"/>
                </a:lnTo>
                <a:lnTo>
                  <a:pt x="231986" y="50049"/>
                </a:lnTo>
                <a:lnTo>
                  <a:pt x="280148" y="32675"/>
                </a:lnTo>
                <a:lnTo>
                  <a:pt x="331413" y="18741"/>
                </a:lnTo>
                <a:lnTo>
                  <a:pt x="385403" y="8490"/>
                </a:lnTo>
                <a:lnTo>
                  <a:pt x="441745" y="2162"/>
                </a:lnTo>
                <a:lnTo>
                  <a:pt x="500062" y="0"/>
                </a:lnTo>
                <a:lnTo>
                  <a:pt x="558382" y="2162"/>
                </a:lnTo>
                <a:lnTo>
                  <a:pt x="614726" y="8490"/>
                </a:lnTo>
                <a:lnTo>
                  <a:pt x="668718" y="18741"/>
                </a:lnTo>
                <a:lnTo>
                  <a:pt x="719984" y="32675"/>
                </a:lnTo>
                <a:lnTo>
                  <a:pt x="768148" y="50049"/>
                </a:lnTo>
                <a:lnTo>
                  <a:pt x="812835" y="70624"/>
                </a:lnTo>
                <a:lnTo>
                  <a:pt x="853670" y="94157"/>
                </a:lnTo>
                <a:lnTo>
                  <a:pt x="890277" y="120408"/>
                </a:lnTo>
                <a:lnTo>
                  <a:pt x="922282" y="149136"/>
                </a:lnTo>
                <a:lnTo>
                  <a:pt x="949310" y="180098"/>
                </a:lnTo>
                <a:lnTo>
                  <a:pt x="970984" y="213054"/>
                </a:lnTo>
                <a:lnTo>
                  <a:pt x="986930" y="247763"/>
                </a:lnTo>
                <a:lnTo>
                  <a:pt x="1000137" y="321475"/>
                </a:lnTo>
                <a:lnTo>
                  <a:pt x="996773" y="358965"/>
                </a:lnTo>
                <a:lnTo>
                  <a:pt x="986930" y="395186"/>
                </a:lnTo>
                <a:lnTo>
                  <a:pt x="970984" y="429895"/>
                </a:lnTo>
                <a:lnTo>
                  <a:pt x="949310" y="462851"/>
                </a:lnTo>
                <a:lnTo>
                  <a:pt x="922282" y="493814"/>
                </a:lnTo>
                <a:lnTo>
                  <a:pt x="890277" y="522541"/>
                </a:lnTo>
                <a:lnTo>
                  <a:pt x="853670" y="548792"/>
                </a:lnTo>
                <a:lnTo>
                  <a:pt x="812835" y="572325"/>
                </a:lnTo>
                <a:lnTo>
                  <a:pt x="768148" y="592900"/>
                </a:lnTo>
                <a:lnTo>
                  <a:pt x="719984" y="610275"/>
                </a:lnTo>
                <a:lnTo>
                  <a:pt x="668718" y="624208"/>
                </a:lnTo>
                <a:lnTo>
                  <a:pt x="614726" y="634459"/>
                </a:lnTo>
                <a:lnTo>
                  <a:pt x="558382" y="640787"/>
                </a:lnTo>
                <a:lnTo>
                  <a:pt x="500062" y="642950"/>
                </a:lnTo>
                <a:lnTo>
                  <a:pt x="441745" y="640787"/>
                </a:lnTo>
                <a:lnTo>
                  <a:pt x="385403" y="634459"/>
                </a:lnTo>
                <a:lnTo>
                  <a:pt x="331413" y="624208"/>
                </a:lnTo>
                <a:lnTo>
                  <a:pt x="280148" y="610275"/>
                </a:lnTo>
                <a:lnTo>
                  <a:pt x="231986" y="592900"/>
                </a:lnTo>
                <a:lnTo>
                  <a:pt x="187300" y="572325"/>
                </a:lnTo>
                <a:lnTo>
                  <a:pt x="146465" y="548792"/>
                </a:lnTo>
                <a:lnTo>
                  <a:pt x="109858" y="522541"/>
                </a:lnTo>
                <a:lnTo>
                  <a:pt x="77854" y="493814"/>
                </a:lnTo>
                <a:lnTo>
                  <a:pt x="50827" y="462851"/>
                </a:lnTo>
                <a:lnTo>
                  <a:pt x="29153" y="429895"/>
                </a:lnTo>
                <a:lnTo>
                  <a:pt x="13207" y="395186"/>
                </a:lnTo>
                <a:lnTo>
                  <a:pt x="3364" y="358965"/>
                </a:lnTo>
                <a:lnTo>
                  <a:pt x="0" y="3214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827449" y="4277131"/>
            <a:ext cx="196786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82370" algn="l"/>
                <a:tab pos="1391285" algn="l"/>
              </a:tabLst>
            </a:pPr>
            <a:r>
              <a:rPr sz="2700" u="heavy" baseline="1543" dirty="0">
                <a:latin typeface="Calibri"/>
                <a:cs typeface="Calibri"/>
              </a:rPr>
              <a:t> 	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72187" y="3507320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76276" y="0"/>
                </a:moveTo>
                <a:lnTo>
                  <a:pt x="0" y="37960"/>
                </a:lnTo>
                <a:lnTo>
                  <a:pt x="76136" y="76200"/>
                </a:lnTo>
                <a:lnTo>
                  <a:pt x="76276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00687" y="2023935"/>
            <a:ext cx="1711325" cy="1259840"/>
          </a:xfrm>
          <a:custGeom>
            <a:avLst/>
            <a:gdLst/>
            <a:ahLst/>
            <a:cxnLst/>
            <a:rect l="l" t="t" r="r" b="b"/>
            <a:pathLst>
              <a:path w="1711325" h="1259839">
                <a:moveTo>
                  <a:pt x="1710728" y="1259459"/>
                </a:moveTo>
                <a:lnTo>
                  <a:pt x="1710728" y="0"/>
                </a:lnTo>
                <a:lnTo>
                  <a:pt x="0" y="0"/>
                </a:lnTo>
                <a:lnTo>
                  <a:pt x="0" y="341947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62587" y="23531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00700" y="2795193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800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62600" y="329049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00128" y="3724681"/>
            <a:ext cx="1905" cy="365125"/>
          </a:xfrm>
          <a:custGeom>
            <a:avLst/>
            <a:gdLst/>
            <a:ahLst/>
            <a:cxnLst/>
            <a:rect l="l" t="t" r="r" b="b"/>
            <a:pathLst>
              <a:path w="1904" h="365125">
                <a:moveTo>
                  <a:pt x="1358" y="0"/>
                </a:moveTo>
                <a:lnTo>
                  <a:pt x="0" y="365124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62079" y="4076966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20" y="76339"/>
                </a:lnTo>
                <a:lnTo>
                  <a:pt x="76200" y="279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97551" y="1678876"/>
            <a:ext cx="2481580" cy="1604645"/>
          </a:xfrm>
          <a:custGeom>
            <a:avLst/>
            <a:gdLst/>
            <a:ahLst/>
            <a:cxnLst/>
            <a:rect l="l" t="t" r="r" b="b"/>
            <a:pathLst>
              <a:path w="2481579" h="1604645">
                <a:moveTo>
                  <a:pt x="2481287" y="1604517"/>
                </a:moveTo>
                <a:lnTo>
                  <a:pt x="2481287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4038" y="16407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17379" y="1795056"/>
            <a:ext cx="561340" cy="570865"/>
          </a:xfrm>
          <a:custGeom>
            <a:avLst/>
            <a:gdLst/>
            <a:ahLst/>
            <a:cxnLst/>
            <a:rect l="l" t="t" r="r" b="b"/>
            <a:pathLst>
              <a:path w="561339" h="570864">
                <a:moveTo>
                  <a:pt x="560717" y="0"/>
                </a:moveTo>
                <a:lnTo>
                  <a:pt x="0" y="0"/>
                </a:lnTo>
                <a:lnTo>
                  <a:pt x="0" y="570826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79292" y="23531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14674" y="2795193"/>
            <a:ext cx="0" cy="436880"/>
          </a:xfrm>
          <a:custGeom>
            <a:avLst/>
            <a:gdLst/>
            <a:ahLst/>
            <a:cxnLst/>
            <a:rect l="l" t="t" r="r" b="b"/>
            <a:pathLst>
              <a:path h="436880">
                <a:moveTo>
                  <a:pt x="0" y="0"/>
                </a:moveTo>
                <a:lnTo>
                  <a:pt x="0" y="4365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76574" y="321905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14090" y="3796119"/>
            <a:ext cx="1905" cy="436880"/>
          </a:xfrm>
          <a:custGeom>
            <a:avLst/>
            <a:gdLst/>
            <a:ahLst/>
            <a:cxnLst/>
            <a:rect l="l" t="t" r="r" b="b"/>
            <a:pathLst>
              <a:path w="1905" h="436879">
                <a:moveTo>
                  <a:pt x="1384" y="0"/>
                </a:moveTo>
                <a:lnTo>
                  <a:pt x="0" y="4365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76016" y="4219854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58" y="76327"/>
                </a:lnTo>
                <a:lnTo>
                  <a:pt x="7620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86187" y="4435983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76250" y="0"/>
                </a:moveTo>
                <a:lnTo>
                  <a:pt x="0" y="37998"/>
                </a:lnTo>
                <a:lnTo>
                  <a:pt x="76149" y="76200"/>
                </a:lnTo>
                <a:lnTo>
                  <a:pt x="7625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214090" y="4653369"/>
            <a:ext cx="1905" cy="436880"/>
          </a:xfrm>
          <a:custGeom>
            <a:avLst/>
            <a:gdLst/>
            <a:ahLst/>
            <a:cxnLst/>
            <a:rect l="l" t="t" r="r" b="b"/>
            <a:pathLst>
              <a:path w="1905" h="436879">
                <a:moveTo>
                  <a:pt x="1384" y="0"/>
                </a:moveTo>
                <a:lnTo>
                  <a:pt x="0" y="4365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176016" y="5077117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58" y="76326"/>
                </a:lnTo>
                <a:lnTo>
                  <a:pt x="7620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197637" y="1995461"/>
            <a:ext cx="38544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197637" y="1361554"/>
            <a:ext cx="38544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350778" y="2861855"/>
            <a:ext cx="10991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logical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297514" y="3781514"/>
            <a:ext cx="11391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inverted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064550" y="2861855"/>
            <a:ext cx="10991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logical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588044" y="3852836"/>
            <a:ext cx="56515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qu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798688" y="4719231"/>
            <a:ext cx="135128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retrieved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207653" y="1923910"/>
            <a:ext cx="9486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user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828533" y="1670253"/>
            <a:ext cx="1950085" cy="1871980"/>
          </a:xfrm>
          <a:custGeom>
            <a:avLst/>
            <a:gdLst/>
            <a:ahLst/>
            <a:cxnLst/>
            <a:rect l="l" t="t" r="r" b="b"/>
            <a:pathLst>
              <a:path w="1950085" h="1871979">
                <a:moveTo>
                  <a:pt x="1949564" y="0"/>
                </a:moveTo>
                <a:lnTo>
                  <a:pt x="0" y="0"/>
                </a:lnTo>
                <a:lnTo>
                  <a:pt x="0" y="1871929"/>
                </a:lnTo>
                <a:lnTo>
                  <a:pt x="738746" y="1871929"/>
                </a:lnTo>
              </a:path>
            </a:pathLst>
          </a:custGeom>
          <a:ln w="19050">
            <a:solidFill>
              <a:srgbClr val="6699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54592" y="35040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280325" y="3504793"/>
            <a:ext cx="246126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user </a:t>
            </a:r>
            <a:r>
              <a:rPr sz="1800" spc="-10" dirty="0">
                <a:latin typeface="Calibri"/>
                <a:cs typeface="Calibri"/>
              </a:rPr>
              <a:t>feedback 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2700" spc="-15" baseline="10802" dirty="0">
                <a:latin typeface="Calibri"/>
                <a:cs typeface="Calibri"/>
              </a:rPr>
              <a:t>Operations</a:t>
            </a:r>
            <a:endParaRPr sz="2700" baseline="10802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57262" y="1558112"/>
            <a:ext cx="2766060" cy="3769995"/>
          </a:xfrm>
          <a:custGeom>
            <a:avLst/>
            <a:gdLst/>
            <a:ahLst/>
            <a:cxnLst/>
            <a:rect l="l" t="t" r="r" b="b"/>
            <a:pathLst>
              <a:path w="2766060" h="3769995">
                <a:moveTo>
                  <a:pt x="1673529" y="3769741"/>
                </a:moveTo>
                <a:lnTo>
                  <a:pt x="0" y="3769741"/>
                </a:lnTo>
                <a:lnTo>
                  <a:pt x="116" y="3718798"/>
                </a:lnTo>
                <a:lnTo>
                  <a:pt x="233" y="3667856"/>
                </a:lnTo>
                <a:lnTo>
                  <a:pt x="350" y="3616914"/>
                </a:lnTo>
                <a:lnTo>
                  <a:pt x="467" y="3565971"/>
                </a:lnTo>
                <a:lnTo>
                  <a:pt x="584" y="3515029"/>
                </a:lnTo>
                <a:lnTo>
                  <a:pt x="701" y="3464087"/>
                </a:lnTo>
                <a:lnTo>
                  <a:pt x="817" y="3413144"/>
                </a:lnTo>
                <a:lnTo>
                  <a:pt x="934" y="3362202"/>
                </a:lnTo>
                <a:lnTo>
                  <a:pt x="1051" y="3311260"/>
                </a:lnTo>
                <a:lnTo>
                  <a:pt x="1168" y="3260317"/>
                </a:lnTo>
                <a:lnTo>
                  <a:pt x="1284" y="3209375"/>
                </a:lnTo>
                <a:lnTo>
                  <a:pt x="1401" y="3158432"/>
                </a:lnTo>
                <a:lnTo>
                  <a:pt x="1518" y="3107490"/>
                </a:lnTo>
                <a:lnTo>
                  <a:pt x="1635" y="3056547"/>
                </a:lnTo>
                <a:lnTo>
                  <a:pt x="1751" y="3005605"/>
                </a:lnTo>
                <a:lnTo>
                  <a:pt x="1868" y="2954663"/>
                </a:lnTo>
                <a:lnTo>
                  <a:pt x="1985" y="2903720"/>
                </a:lnTo>
                <a:lnTo>
                  <a:pt x="2101" y="2852778"/>
                </a:lnTo>
                <a:lnTo>
                  <a:pt x="2218" y="2801835"/>
                </a:lnTo>
                <a:lnTo>
                  <a:pt x="2335" y="2750893"/>
                </a:lnTo>
                <a:lnTo>
                  <a:pt x="2451" y="2699950"/>
                </a:lnTo>
                <a:lnTo>
                  <a:pt x="2568" y="2649008"/>
                </a:lnTo>
                <a:lnTo>
                  <a:pt x="2685" y="2598065"/>
                </a:lnTo>
                <a:lnTo>
                  <a:pt x="2801" y="2547123"/>
                </a:lnTo>
                <a:lnTo>
                  <a:pt x="2918" y="2496180"/>
                </a:lnTo>
                <a:lnTo>
                  <a:pt x="3035" y="2445238"/>
                </a:lnTo>
                <a:lnTo>
                  <a:pt x="3151" y="2394295"/>
                </a:lnTo>
                <a:lnTo>
                  <a:pt x="3268" y="2343353"/>
                </a:lnTo>
                <a:lnTo>
                  <a:pt x="3385" y="2292410"/>
                </a:lnTo>
                <a:lnTo>
                  <a:pt x="3501" y="2241468"/>
                </a:lnTo>
                <a:lnTo>
                  <a:pt x="3618" y="2190525"/>
                </a:lnTo>
                <a:lnTo>
                  <a:pt x="3734" y="2139583"/>
                </a:lnTo>
                <a:lnTo>
                  <a:pt x="3851" y="2088640"/>
                </a:lnTo>
                <a:lnTo>
                  <a:pt x="3968" y="2037698"/>
                </a:lnTo>
                <a:lnTo>
                  <a:pt x="4084" y="1986755"/>
                </a:lnTo>
                <a:lnTo>
                  <a:pt x="4201" y="1935813"/>
                </a:lnTo>
                <a:lnTo>
                  <a:pt x="4317" y="1884870"/>
                </a:lnTo>
                <a:lnTo>
                  <a:pt x="4434" y="1833927"/>
                </a:lnTo>
                <a:lnTo>
                  <a:pt x="4551" y="1782985"/>
                </a:lnTo>
                <a:lnTo>
                  <a:pt x="4667" y="1732042"/>
                </a:lnTo>
                <a:lnTo>
                  <a:pt x="4784" y="1681100"/>
                </a:lnTo>
                <a:lnTo>
                  <a:pt x="4901" y="1630157"/>
                </a:lnTo>
                <a:lnTo>
                  <a:pt x="5017" y="1579215"/>
                </a:lnTo>
                <a:lnTo>
                  <a:pt x="5134" y="1528272"/>
                </a:lnTo>
                <a:lnTo>
                  <a:pt x="5250" y="1477330"/>
                </a:lnTo>
                <a:lnTo>
                  <a:pt x="5367" y="1426387"/>
                </a:lnTo>
                <a:lnTo>
                  <a:pt x="5484" y="1375445"/>
                </a:lnTo>
                <a:lnTo>
                  <a:pt x="5600" y="1324502"/>
                </a:lnTo>
                <a:lnTo>
                  <a:pt x="5717" y="1273560"/>
                </a:lnTo>
                <a:lnTo>
                  <a:pt x="5834" y="1222617"/>
                </a:lnTo>
                <a:lnTo>
                  <a:pt x="5950" y="1171675"/>
                </a:lnTo>
                <a:lnTo>
                  <a:pt x="6067" y="1120732"/>
                </a:lnTo>
                <a:lnTo>
                  <a:pt x="6184" y="1069790"/>
                </a:lnTo>
                <a:lnTo>
                  <a:pt x="6300" y="1018847"/>
                </a:lnTo>
                <a:lnTo>
                  <a:pt x="6417" y="967905"/>
                </a:lnTo>
                <a:lnTo>
                  <a:pt x="6534" y="916962"/>
                </a:lnTo>
                <a:lnTo>
                  <a:pt x="6650" y="866020"/>
                </a:lnTo>
                <a:lnTo>
                  <a:pt x="6767" y="815077"/>
                </a:lnTo>
                <a:lnTo>
                  <a:pt x="6884" y="764135"/>
                </a:lnTo>
                <a:lnTo>
                  <a:pt x="7000" y="713193"/>
                </a:lnTo>
                <a:lnTo>
                  <a:pt x="7117" y="662250"/>
                </a:lnTo>
                <a:lnTo>
                  <a:pt x="7234" y="611308"/>
                </a:lnTo>
                <a:lnTo>
                  <a:pt x="7351" y="560365"/>
                </a:lnTo>
                <a:lnTo>
                  <a:pt x="7467" y="509423"/>
                </a:lnTo>
                <a:lnTo>
                  <a:pt x="7584" y="458480"/>
                </a:lnTo>
                <a:lnTo>
                  <a:pt x="7701" y="407538"/>
                </a:lnTo>
                <a:lnTo>
                  <a:pt x="7818" y="356596"/>
                </a:lnTo>
                <a:lnTo>
                  <a:pt x="7934" y="305653"/>
                </a:lnTo>
                <a:lnTo>
                  <a:pt x="8051" y="254711"/>
                </a:lnTo>
                <a:lnTo>
                  <a:pt x="8168" y="203769"/>
                </a:lnTo>
                <a:lnTo>
                  <a:pt x="8285" y="152826"/>
                </a:lnTo>
                <a:lnTo>
                  <a:pt x="8402" y="101884"/>
                </a:lnTo>
                <a:lnTo>
                  <a:pt x="8519" y="50942"/>
                </a:lnTo>
                <a:lnTo>
                  <a:pt x="8636" y="0"/>
                </a:lnTo>
                <a:lnTo>
                  <a:pt x="2765971" y="0"/>
                </a:lnTo>
              </a:path>
            </a:pathLst>
          </a:custGeom>
          <a:ln w="19050">
            <a:solidFill>
              <a:srgbClr val="6699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710533" y="15200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372273" y="5281612"/>
            <a:ext cx="114046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ranked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90" name="object 9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0904" y="2669285"/>
            <a:ext cx="3824478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0523" y="3059620"/>
            <a:ext cx="2939106" cy="421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2720" y="2721101"/>
            <a:ext cx="3720846" cy="91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20990" cy="3222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Internet is the largest source containing </a:t>
            </a:r>
            <a:r>
              <a:rPr sz="2400" spc="-10" dirty="0">
                <a:latin typeface="Tahoma"/>
                <a:cs typeface="Tahoma"/>
              </a:rPr>
              <a:t>several </a:t>
            </a:r>
            <a:r>
              <a:rPr sz="2400" spc="-5" dirty="0">
                <a:latin typeface="Tahoma"/>
                <a:cs typeface="Tahoma"/>
              </a:rPr>
              <a:t>kinds of  data.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230504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30" dirty="0">
                <a:latin typeface="Tahoma"/>
                <a:cs typeface="Tahoma"/>
              </a:rPr>
              <a:t>Web </a:t>
            </a:r>
            <a:r>
              <a:rPr sz="2400" spc="-5" dirty="0">
                <a:latin typeface="Tahoma"/>
                <a:cs typeface="Tahoma"/>
              </a:rPr>
              <a:t>search is one of the IR applications that concerns  </a:t>
            </a:r>
            <a:r>
              <a:rPr sz="2400" spc="-10" dirty="0">
                <a:latin typeface="Tahoma"/>
                <a:cs typeface="Tahoma"/>
              </a:rPr>
              <a:t>hypertext </a:t>
            </a:r>
            <a:r>
              <a:rPr sz="2400" spc="-5" dirty="0">
                <a:latin typeface="Tahoma"/>
                <a:cs typeface="Tahoma"/>
              </a:rPr>
              <a:t>documents (web pages) in the</a:t>
            </a:r>
            <a:r>
              <a:rPr sz="2400" spc="2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Internet.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121602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Dealing with the web search has still been </a:t>
            </a:r>
            <a:r>
              <a:rPr sz="2400" spc="-10" dirty="0">
                <a:latin typeface="Tahoma"/>
                <a:cs typeface="Tahoma"/>
              </a:rPr>
              <a:t>very  </a:t>
            </a:r>
            <a:r>
              <a:rPr sz="2400" spc="-5" dirty="0">
                <a:latin typeface="Tahoma"/>
                <a:cs typeface="Tahoma"/>
              </a:rPr>
              <a:t>challenging </a:t>
            </a:r>
            <a:r>
              <a:rPr sz="2400" spc="-15" dirty="0">
                <a:latin typeface="Tahoma"/>
                <a:cs typeface="Tahoma"/>
              </a:rPr>
              <a:t>for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years.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3345941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Web</a:t>
            </a:r>
            <a:r>
              <a:rPr spc="-100" dirty="0"/>
              <a:t> </a:t>
            </a:r>
            <a:r>
              <a:rPr spc="-5" dirty="0"/>
              <a:t>Search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82471"/>
            <a:ext cx="5303520" cy="473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solidFill>
                  <a:srgbClr val="C00000"/>
                </a:solidFill>
                <a:latin typeface="Tahoma"/>
                <a:cs typeface="Tahoma"/>
              </a:rPr>
              <a:t>Very </a:t>
            </a:r>
            <a:r>
              <a:rPr sz="2200" dirty="0">
                <a:solidFill>
                  <a:srgbClr val="C00000"/>
                </a:solidFill>
                <a:latin typeface="Tahoma"/>
                <a:cs typeface="Tahoma"/>
              </a:rPr>
              <a:t>huge</a:t>
            </a:r>
            <a:r>
              <a:rPr sz="2200" spc="-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resource</a:t>
            </a:r>
            <a:endParaRPr sz="22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2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spc="-5" dirty="0">
                <a:latin typeface="Tahoma"/>
                <a:cs typeface="Tahoma"/>
              </a:rPr>
              <a:t>Static and dynamic web</a:t>
            </a:r>
            <a:r>
              <a:rPr sz="1900" spc="25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pages</a:t>
            </a:r>
            <a:endParaRPr sz="19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2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dirty="0">
                <a:latin typeface="Tahoma"/>
                <a:cs typeface="Tahoma"/>
              </a:rPr>
              <a:t>Not </a:t>
            </a:r>
            <a:r>
              <a:rPr sz="1900" spc="-5" dirty="0">
                <a:latin typeface="Tahoma"/>
                <a:cs typeface="Tahoma"/>
              </a:rPr>
              <a:t>easy to measure the </a:t>
            </a:r>
            <a:r>
              <a:rPr sz="1900" spc="-10" dirty="0">
                <a:latin typeface="Tahoma"/>
                <a:cs typeface="Tahoma"/>
              </a:rPr>
              <a:t>size </a:t>
            </a:r>
            <a:r>
              <a:rPr sz="1900" dirty="0">
                <a:latin typeface="Tahoma"/>
                <a:cs typeface="Tahoma"/>
              </a:rPr>
              <a:t>of </a:t>
            </a:r>
            <a:r>
              <a:rPr sz="1900" spc="-5" dirty="0">
                <a:latin typeface="Tahoma"/>
                <a:cs typeface="Tahoma"/>
              </a:rPr>
              <a:t>the</a:t>
            </a:r>
            <a:r>
              <a:rPr sz="1900" spc="7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WWW</a:t>
            </a:r>
            <a:endParaRPr sz="19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C00000"/>
                </a:solidFill>
                <a:latin typeface="Tahoma"/>
                <a:cs typeface="Tahoma"/>
              </a:rPr>
              <a:t>Proliferation </a:t>
            </a:r>
            <a:r>
              <a:rPr sz="2200" dirty="0">
                <a:latin typeface="Tahoma"/>
                <a:cs typeface="Tahoma"/>
              </a:rPr>
              <a:t>and </a:t>
            </a:r>
            <a:r>
              <a:rPr sz="2200" dirty="0">
                <a:solidFill>
                  <a:srgbClr val="C00000"/>
                </a:solidFill>
                <a:latin typeface="Tahoma"/>
                <a:cs typeface="Tahoma"/>
              </a:rPr>
              <a:t>dynamic</a:t>
            </a:r>
            <a:r>
              <a:rPr sz="2200" spc="-9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nature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00000"/>
              </a:buClr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C00000"/>
                </a:solidFill>
                <a:latin typeface="Tahoma"/>
                <a:cs typeface="Tahoma"/>
              </a:rPr>
              <a:t>Decentralized </a:t>
            </a:r>
            <a:r>
              <a:rPr sz="2200" spc="-5" dirty="0">
                <a:latin typeface="Tahoma"/>
                <a:cs typeface="Tahoma"/>
              </a:rPr>
              <a:t>content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publishing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00000"/>
              </a:buClr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C00000"/>
                </a:solidFill>
                <a:latin typeface="Tahoma"/>
                <a:cs typeface="Tahoma"/>
              </a:rPr>
              <a:t>Different </a:t>
            </a:r>
            <a:r>
              <a:rPr sz="2200" spc="-5" dirty="0">
                <a:latin typeface="Tahoma"/>
                <a:cs typeface="Tahoma"/>
              </a:rPr>
              <a:t>quality of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content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00000"/>
              </a:buClr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C00000"/>
                </a:solidFill>
                <a:latin typeface="Tahoma"/>
                <a:cs typeface="Tahoma"/>
              </a:rPr>
              <a:t>Various </a:t>
            </a:r>
            <a:r>
              <a:rPr sz="2200" spc="-10" dirty="0">
                <a:latin typeface="Tahoma"/>
                <a:cs typeface="Tahoma"/>
              </a:rPr>
              <a:t>natural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languages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00000"/>
              </a:buClr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C00000"/>
                </a:solidFill>
                <a:latin typeface="Tahoma"/>
                <a:cs typeface="Tahoma"/>
              </a:rPr>
              <a:t>Wide </a:t>
            </a:r>
            <a:r>
              <a:rPr sz="2200" spc="-10" dirty="0">
                <a:solidFill>
                  <a:srgbClr val="C00000"/>
                </a:solidFill>
                <a:latin typeface="Tahoma"/>
                <a:cs typeface="Tahoma"/>
              </a:rPr>
              <a:t>variation </a:t>
            </a:r>
            <a:r>
              <a:rPr sz="2200" spc="-5" dirty="0">
                <a:latin typeface="Tahoma"/>
                <a:cs typeface="Tahoma"/>
              </a:rPr>
              <a:t>of</a:t>
            </a:r>
            <a:r>
              <a:rPr sz="2200" spc="-2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presentations</a:t>
            </a:r>
            <a:endParaRPr sz="22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2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spc="-5" dirty="0">
                <a:latin typeface="Tahoma"/>
                <a:cs typeface="Tahoma"/>
              </a:rPr>
              <a:t>Colors, fonts, structures,</a:t>
            </a:r>
            <a:r>
              <a:rPr sz="1900" spc="10" dirty="0">
                <a:latin typeface="Tahoma"/>
                <a:cs typeface="Tahoma"/>
              </a:rPr>
              <a:t> </a:t>
            </a:r>
            <a:r>
              <a:rPr sz="1900" spc="-5" dirty="0">
                <a:latin typeface="Tahoma"/>
                <a:cs typeface="Tahoma"/>
              </a:rPr>
              <a:t>etc.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05916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Characteristics of the</a:t>
            </a:r>
            <a:r>
              <a:rPr spc="-75" dirty="0"/>
              <a:t> </a:t>
            </a:r>
            <a:r>
              <a:rPr dirty="0"/>
              <a:t>WWW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6775450" cy="3959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Information </a:t>
            </a:r>
            <a:r>
              <a:rPr sz="2400" spc="-15" dirty="0">
                <a:latin typeface="Tahoma"/>
                <a:cs typeface="Tahoma"/>
              </a:rPr>
              <a:t>Retrieval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(IR)</a:t>
            </a:r>
            <a:endParaRPr sz="2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How to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store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How to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extract/represent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How to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query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How to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access/search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How to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present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Serve the users’ (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complex</a:t>
            </a:r>
            <a:r>
              <a:rPr sz="2400" spc="-5" dirty="0">
                <a:latin typeface="Tahoma"/>
                <a:cs typeface="Tahoma"/>
              </a:rPr>
              <a:t>) </a:t>
            </a:r>
            <a:r>
              <a:rPr sz="2400" spc="-10" dirty="0">
                <a:latin typeface="Tahoma"/>
                <a:cs typeface="Tahoma"/>
              </a:rPr>
              <a:t>information</a:t>
            </a:r>
            <a:r>
              <a:rPr sz="2400" spc="2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need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Why Information </a:t>
            </a:r>
            <a:r>
              <a:rPr sz="2400" spc="-15" dirty="0">
                <a:latin typeface="Tahoma"/>
                <a:cs typeface="Tahoma"/>
              </a:rPr>
              <a:t>Retrieval </a:t>
            </a:r>
            <a:r>
              <a:rPr sz="2400" spc="-5" dirty="0">
                <a:latin typeface="Tahoma"/>
                <a:cs typeface="Tahoma"/>
              </a:rPr>
              <a:t>(not Data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Retrieval)?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307541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Motivation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708660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Search Engine Market</a:t>
            </a:r>
            <a:r>
              <a:rPr spc="-100" dirty="0"/>
              <a:t> </a:t>
            </a:r>
            <a:r>
              <a:rPr spc="-5" dirty="0"/>
              <a:t>Share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6416" y="1102791"/>
            <a:ext cx="17722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latin typeface="Calibri"/>
                <a:cs typeface="Calibri"/>
              </a:rPr>
              <a:t>Total </a:t>
            </a:r>
            <a:r>
              <a:rPr sz="1800" spc="-15" dirty="0">
                <a:latin typeface="Calibri"/>
                <a:cs typeface="Calibri"/>
              </a:rPr>
              <a:t>Market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Share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36762" y="3922712"/>
          <a:ext cx="5000650" cy="2113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Search</a:t>
                      </a:r>
                      <a:r>
                        <a:rPr sz="1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Engine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Market</a:t>
                      </a:r>
                      <a:r>
                        <a:rPr sz="14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Share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59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Google -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Global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65.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Baidu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19.9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59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7.08%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Yahoo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Global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6.37%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59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AOL -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Global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0.25%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6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Ask -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Global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0.13%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159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Excite -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Global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0.04%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105249" y="6088437"/>
            <a:ext cx="3000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August 2016 </a:t>
            </a:r>
            <a:r>
              <a:rPr sz="1200" spc="-5" dirty="0">
                <a:latin typeface="Wingdings"/>
                <a:cs typeface="Wingdings"/>
              </a:rPr>
              <a:t>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Calibri"/>
                <a:cs typeface="Calibri"/>
                <a:hlinkClick r:id="rId3"/>
              </a:rPr>
              <a:t>http://marketshare.hitslink.com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6437" y="1433499"/>
            <a:ext cx="5181587" cy="2428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00" b="1" spc="-5" dirty="0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34009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Search Engine</a:t>
            </a:r>
            <a:r>
              <a:rPr spc="-114" dirty="0"/>
              <a:t> </a:t>
            </a:r>
            <a:r>
              <a:rPr spc="-5" dirty="0"/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990600" y="2071674"/>
            <a:ext cx="762000" cy="266065"/>
          </a:xfrm>
          <a:custGeom>
            <a:avLst/>
            <a:gdLst/>
            <a:ahLst/>
            <a:cxnLst/>
            <a:rect l="l" t="t" r="r" b="b"/>
            <a:pathLst>
              <a:path w="762000" h="266064">
                <a:moveTo>
                  <a:pt x="0" y="0"/>
                </a:moveTo>
                <a:lnTo>
                  <a:pt x="762000" y="0"/>
                </a:lnTo>
                <a:lnTo>
                  <a:pt x="762000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2600" y="2071674"/>
            <a:ext cx="3605529" cy="266065"/>
          </a:xfrm>
          <a:custGeom>
            <a:avLst/>
            <a:gdLst/>
            <a:ahLst/>
            <a:cxnLst/>
            <a:rect l="l" t="t" r="r" b="b"/>
            <a:pathLst>
              <a:path w="3605529" h="266064">
                <a:moveTo>
                  <a:pt x="0" y="0"/>
                </a:moveTo>
                <a:lnTo>
                  <a:pt x="3605212" y="0"/>
                </a:lnTo>
                <a:lnTo>
                  <a:pt x="3605212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7812" y="2071674"/>
            <a:ext cx="2491105" cy="266065"/>
          </a:xfrm>
          <a:custGeom>
            <a:avLst/>
            <a:gdLst/>
            <a:ahLst/>
            <a:cxnLst/>
            <a:rect l="l" t="t" r="r" b="b"/>
            <a:pathLst>
              <a:path w="2491104" h="266064">
                <a:moveTo>
                  <a:pt x="0" y="0"/>
                </a:moveTo>
                <a:lnTo>
                  <a:pt x="2490787" y="0"/>
                </a:lnTo>
                <a:lnTo>
                  <a:pt x="2490787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0600" y="2337689"/>
            <a:ext cx="762000" cy="266065"/>
          </a:xfrm>
          <a:custGeom>
            <a:avLst/>
            <a:gdLst/>
            <a:ahLst/>
            <a:cxnLst/>
            <a:rect l="l" t="t" r="r" b="b"/>
            <a:pathLst>
              <a:path w="762000" h="266064">
                <a:moveTo>
                  <a:pt x="0" y="0"/>
                </a:moveTo>
                <a:lnTo>
                  <a:pt x="762000" y="0"/>
                </a:lnTo>
                <a:lnTo>
                  <a:pt x="762000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2337689"/>
            <a:ext cx="3605529" cy="266065"/>
          </a:xfrm>
          <a:custGeom>
            <a:avLst/>
            <a:gdLst/>
            <a:ahLst/>
            <a:cxnLst/>
            <a:rect l="l" t="t" r="r" b="b"/>
            <a:pathLst>
              <a:path w="3605529" h="266064">
                <a:moveTo>
                  <a:pt x="0" y="0"/>
                </a:moveTo>
                <a:lnTo>
                  <a:pt x="3605212" y="0"/>
                </a:lnTo>
                <a:lnTo>
                  <a:pt x="3605212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57812" y="2337689"/>
            <a:ext cx="2491105" cy="266065"/>
          </a:xfrm>
          <a:custGeom>
            <a:avLst/>
            <a:gdLst/>
            <a:ahLst/>
            <a:cxnLst/>
            <a:rect l="l" t="t" r="r" b="b"/>
            <a:pathLst>
              <a:path w="2491104" h="266064">
                <a:moveTo>
                  <a:pt x="0" y="0"/>
                </a:moveTo>
                <a:lnTo>
                  <a:pt x="2490787" y="0"/>
                </a:lnTo>
                <a:lnTo>
                  <a:pt x="2490787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0600" y="2603690"/>
            <a:ext cx="762000" cy="266065"/>
          </a:xfrm>
          <a:custGeom>
            <a:avLst/>
            <a:gdLst/>
            <a:ahLst/>
            <a:cxnLst/>
            <a:rect l="l" t="t" r="r" b="b"/>
            <a:pathLst>
              <a:path w="762000" h="266064">
                <a:moveTo>
                  <a:pt x="0" y="0"/>
                </a:moveTo>
                <a:lnTo>
                  <a:pt x="762000" y="0"/>
                </a:lnTo>
                <a:lnTo>
                  <a:pt x="762000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2600" y="2603690"/>
            <a:ext cx="3605529" cy="266065"/>
          </a:xfrm>
          <a:custGeom>
            <a:avLst/>
            <a:gdLst/>
            <a:ahLst/>
            <a:cxnLst/>
            <a:rect l="l" t="t" r="r" b="b"/>
            <a:pathLst>
              <a:path w="3605529" h="266064">
                <a:moveTo>
                  <a:pt x="0" y="0"/>
                </a:moveTo>
                <a:lnTo>
                  <a:pt x="3605212" y="0"/>
                </a:lnTo>
                <a:lnTo>
                  <a:pt x="3605212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57812" y="2603690"/>
            <a:ext cx="2491105" cy="266065"/>
          </a:xfrm>
          <a:custGeom>
            <a:avLst/>
            <a:gdLst/>
            <a:ahLst/>
            <a:cxnLst/>
            <a:rect l="l" t="t" r="r" b="b"/>
            <a:pathLst>
              <a:path w="2491104" h="266064">
                <a:moveTo>
                  <a:pt x="0" y="0"/>
                </a:moveTo>
                <a:lnTo>
                  <a:pt x="2490787" y="0"/>
                </a:lnTo>
                <a:lnTo>
                  <a:pt x="2490787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0600" y="2869704"/>
            <a:ext cx="762000" cy="266065"/>
          </a:xfrm>
          <a:custGeom>
            <a:avLst/>
            <a:gdLst/>
            <a:ahLst/>
            <a:cxnLst/>
            <a:rect l="l" t="t" r="r" b="b"/>
            <a:pathLst>
              <a:path w="762000" h="266064">
                <a:moveTo>
                  <a:pt x="0" y="0"/>
                </a:moveTo>
                <a:lnTo>
                  <a:pt x="762000" y="0"/>
                </a:lnTo>
                <a:lnTo>
                  <a:pt x="762000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2600" y="2869704"/>
            <a:ext cx="3605529" cy="266065"/>
          </a:xfrm>
          <a:custGeom>
            <a:avLst/>
            <a:gdLst/>
            <a:ahLst/>
            <a:cxnLst/>
            <a:rect l="l" t="t" r="r" b="b"/>
            <a:pathLst>
              <a:path w="3605529" h="266064">
                <a:moveTo>
                  <a:pt x="0" y="0"/>
                </a:moveTo>
                <a:lnTo>
                  <a:pt x="3605212" y="0"/>
                </a:lnTo>
                <a:lnTo>
                  <a:pt x="3605212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57812" y="2869704"/>
            <a:ext cx="2491105" cy="266065"/>
          </a:xfrm>
          <a:custGeom>
            <a:avLst/>
            <a:gdLst/>
            <a:ahLst/>
            <a:cxnLst/>
            <a:rect l="l" t="t" r="r" b="b"/>
            <a:pathLst>
              <a:path w="2491104" h="266064">
                <a:moveTo>
                  <a:pt x="0" y="0"/>
                </a:moveTo>
                <a:lnTo>
                  <a:pt x="2490787" y="0"/>
                </a:lnTo>
                <a:lnTo>
                  <a:pt x="2490787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0600" y="3135706"/>
            <a:ext cx="762000" cy="266065"/>
          </a:xfrm>
          <a:custGeom>
            <a:avLst/>
            <a:gdLst/>
            <a:ahLst/>
            <a:cxnLst/>
            <a:rect l="l" t="t" r="r" b="b"/>
            <a:pathLst>
              <a:path w="762000" h="266064">
                <a:moveTo>
                  <a:pt x="0" y="0"/>
                </a:moveTo>
                <a:lnTo>
                  <a:pt x="762000" y="0"/>
                </a:lnTo>
                <a:lnTo>
                  <a:pt x="762000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2600" y="3135706"/>
            <a:ext cx="3605529" cy="266065"/>
          </a:xfrm>
          <a:custGeom>
            <a:avLst/>
            <a:gdLst/>
            <a:ahLst/>
            <a:cxnLst/>
            <a:rect l="l" t="t" r="r" b="b"/>
            <a:pathLst>
              <a:path w="3605529" h="266064">
                <a:moveTo>
                  <a:pt x="0" y="0"/>
                </a:moveTo>
                <a:lnTo>
                  <a:pt x="3605212" y="0"/>
                </a:lnTo>
                <a:lnTo>
                  <a:pt x="3605212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57812" y="3135706"/>
            <a:ext cx="2491105" cy="266065"/>
          </a:xfrm>
          <a:custGeom>
            <a:avLst/>
            <a:gdLst/>
            <a:ahLst/>
            <a:cxnLst/>
            <a:rect l="l" t="t" r="r" b="b"/>
            <a:pathLst>
              <a:path w="2491104" h="266064">
                <a:moveTo>
                  <a:pt x="0" y="0"/>
                </a:moveTo>
                <a:lnTo>
                  <a:pt x="2490787" y="0"/>
                </a:lnTo>
                <a:lnTo>
                  <a:pt x="2490787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0600" y="3401707"/>
            <a:ext cx="762000" cy="266065"/>
          </a:xfrm>
          <a:custGeom>
            <a:avLst/>
            <a:gdLst/>
            <a:ahLst/>
            <a:cxnLst/>
            <a:rect l="l" t="t" r="r" b="b"/>
            <a:pathLst>
              <a:path w="762000" h="266064">
                <a:moveTo>
                  <a:pt x="0" y="0"/>
                </a:moveTo>
                <a:lnTo>
                  <a:pt x="762000" y="0"/>
                </a:lnTo>
                <a:lnTo>
                  <a:pt x="762000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52600" y="3401707"/>
            <a:ext cx="3605529" cy="266065"/>
          </a:xfrm>
          <a:custGeom>
            <a:avLst/>
            <a:gdLst/>
            <a:ahLst/>
            <a:cxnLst/>
            <a:rect l="l" t="t" r="r" b="b"/>
            <a:pathLst>
              <a:path w="3605529" h="266064">
                <a:moveTo>
                  <a:pt x="0" y="0"/>
                </a:moveTo>
                <a:lnTo>
                  <a:pt x="3605212" y="0"/>
                </a:lnTo>
                <a:lnTo>
                  <a:pt x="3605212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57812" y="3401707"/>
            <a:ext cx="2491105" cy="266065"/>
          </a:xfrm>
          <a:custGeom>
            <a:avLst/>
            <a:gdLst/>
            <a:ahLst/>
            <a:cxnLst/>
            <a:rect l="l" t="t" r="r" b="b"/>
            <a:pathLst>
              <a:path w="2491104" h="266064">
                <a:moveTo>
                  <a:pt x="0" y="0"/>
                </a:moveTo>
                <a:lnTo>
                  <a:pt x="2490787" y="0"/>
                </a:lnTo>
                <a:lnTo>
                  <a:pt x="2490787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0600" y="3667721"/>
            <a:ext cx="762000" cy="266065"/>
          </a:xfrm>
          <a:custGeom>
            <a:avLst/>
            <a:gdLst/>
            <a:ahLst/>
            <a:cxnLst/>
            <a:rect l="l" t="t" r="r" b="b"/>
            <a:pathLst>
              <a:path w="762000" h="266064">
                <a:moveTo>
                  <a:pt x="0" y="0"/>
                </a:moveTo>
                <a:lnTo>
                  <a:pt x="762000" y="0"/>
                </a:lnTo>
                <a:lnTo>
                  <a:pt x="762000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2600" y="3667721"/>
            <a:ext cx="3605529" cy="266065"/>
          </a:xfrm>
          <a:custGeom>
            <a:avLst/>
            <a:gdLst/>
            <a:ahLst/>
            <a:cxnLst/>
            <a:rect l="l" t="t" r="r" b="b"/>
            <a:pathLst>
              <a:path w="3605529" h="266064">
                <a:moveTo>
                  <a:pt x="0" y="0"/>
                </a:moveTo>
                <a:lnTo>
                  <a:pt x="3605212" y="0"/>
                </a:lnTo>
                <a:lnTo>
                  <a:pt x="3605212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57812" y="3667721"/>
            <a:ext cx="2491105" cy="266065"/>
          </a:xfrm>
          <a:custGeom>
            <a:avLst/>
            <a:gdLst/>
            <a:ahLst/>
            <a:cxnLst/>
            <a:rect l="l" t="t" r="r" b="b"/>
            <a:pathLst>
              <a:path w="2491104" h="266064">
                <a:moveTo>
                  <a:pt x="0" y="0"/>
                </a:moveTo>
                <a:lnTo>
                  <a:pt x="2490787" y="0"/>
                </a:lnTo>
                <a:lnTo>
                  <a:pt x="2490787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0600" y="3933723"/>
            <a:ext cx="762000" cy="266065"/>
          </a:xfrm>
          <a:custGeom>
            <a:avLst/>
            <a:gdLst/>
            <a:ahLst/>
            <a:cxnLst/>
            <a:rect l="l" t="t" r="r" b="b"/>
            <a:pathLst>
              <a:path w="762000" h="266064">
                <a:moveTo>
                  <a:pt x="0" y="0"/>
                </a:moveTo>
                <a:lnTo>
                  <a:pt x="762000" y="0"/>
                </a:lnTo>
                <a:lnTo>
                  <a:pt x="762000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2600" y="3933723"/>
            <a:ext cx="3605529" cy="266065"/>
          </a:xfrm>
          <a:custGeom>
            <a:avLst/>
            <a:gdLst/>
            <a:ahLst/>
            <a:cxnLst/>
            <a:rect l="l" t="t" r="r" b="b"/>
            <a:pathLst>
              <a:path w="3605529" h="266064">
                <a:moveTo>
                  <a:pt x="0" y="0"/>
                </a:moveTo>
                <a:lnTo>
                  <a:pt x="3605212" y="0"/>
                </a:lnTo>
                <a:lnTo>
                  <a:pt x="3605212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57812" y="3933723"/>
            <a:ext cx="2491105" cy="266065"/>
          </a:xfrm>
          <a:custGeom>
            <a:avLst/>
            <a:gdLst/>
            <a:ahLst/>
            <a:cxnLst/>
            <a:rect l="l" t="t" r="r" b="b"/>
            <a:pathLst>
              <a:path w="2491104" h="266064">
                <a:moveTo>
                  <a:pt x="0" y="0"/>
                </a:moveTo>
                <a:lnTo>
                  <a:pt x="2490787" y="0"/>
                </a:lnTo>
                <a:lnTo>
                  <a:pt x="2490787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0600" y="4199737"/>
            <a:ext cx="762000" cy="266065"/>
          </a:xfrm>
          <a:custGeom>
            <a:avLst/>
            <a:gdLst/>
            <a:ahLst/>
            <a:cxnLst/>
            <a:rect l="l" t="t" r="r" b="b"/>
            <a:pathLst>
              <a:path w="762000" h="266064">
                <a:moveTo>
                  <a:pt x="0" y="0"/>
                </a:moveTo>
                <a:lnTo>
                  <a:pt x="762000" y="0"/>
                </a:lnTo>
                <a:lnTo>
                  <a:pt x="762000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52600" y="4199737"/>
            <a:ext cx="3605529" cy="266065"/>
          </a:xfrm>
          <a:custGeom>
            <a:avLst/>
            <a:gdLst/>
            <a:ahLst/>
            <a:cxnLst/>
            <a:rect l="l" t="t" r="r" b="b"/>
            <a:pathLst>
              <a:path w="3605529" h="266064">
                <a:moveTo>
                  <a:pt x="0" y="0"/>
                </a:moveTo>
                <a:lnTo>
                  <a:pt x="3605212" y="0"/>
                </a:lnTo>
                <a:lnTo>
                  <a:pt x="3605212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57812" y="4199737"/>
            <a:ext cx="2491105" cy="266065"/>
          </a:xfrm>
          <a:custGeom>
            <a:avLst/>
            <a:gdLst/>
            <a:ahLst/>
            <a:cxnLst/>
            <a:rect l="l" t="t" r="r" b="b"/>
            <a:pathLst>
              <a:path w="2491104" h="266064">
                <a:moveTo>
                  <a:pt x="0" y="0"/>
                </a:moveTo>
                <a:lnTo>
                  <a:pt x="2490787" y="0"/>
                </a:lnTo>
                <a:lnTo>
                  <a:pt x="2490787" y="266001"/>
                </a:lnTo>
                <a:lnTo>
                  <a:pt x="0" y="266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0600" y="4465739"/>
            <a:ext cx="762000" cy="532130"/>
          </a:xfrm>
          <a:custGeom>
            <a:avLst/>
            <a:gdLst/>
            <a:ahLst/>
            <a:cxnLst/>
            <a:rect l="l" t="t" r="r" b="b"/>
            <a:pathLst>
              <a:path w="762000" h="532129">
                <a:moveTo>
                  <a:pt x="0" y="0"/>
                </a:moveTo>
                <a:lnTo>
                  <a:pt x="762000" y="0"/>
                </a:lnTo>
                <a:lnTo>
                  <a:pt x="762000" y="532015"/>
                </a:lnTo>
                <a:lnTo>
                  <a:pt x="0" y="5320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52600" y="4465739"/>
            <a:ext cx="3605529" cy="532130"/>
          </a:xfrm>
          <a:custGeom>
            <a:avLst/>
            <a:gdLst/>
            <a:ahLst/>
            <a:cxnLst/>
            <a:rect l="l" t="t" r="r" b="b"/>
            <a:pathLst>
              <a:path w="3605529" h="532129">
                <a:moveTo>
                  <a:pt x="0" y="0"/>
                </a:moveTo>
                <a:lnTo>
                  <a:pt x="3605212" y="0"/>
                </a:lnTo>
                <a:lnTo>
                  <a:pt x="3605212" y="532015"/>
                </a:lnTo>
                <a:lnTo>
                  <a:pt x="0" y="5320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57812" y="4465739"/>
            <a:ext cx="2491105" cy="532130"/>
          </a:xfrm>
          <a:custGeom>
            <a:avLst/>
            <a:gdLst/>
            <a:ahLst/>
            <a:cxnLst/>
            <a:rect l="l" t="t" r="r" b="b"/>
            <a:pathLst>
              <a:path w="2491104" h="532129">
                <a:moveTo>
                  <a:pt x="0" y="0"/>
                </a:moveTo>
                <a:lnTo>
                  <a:pt x="2490787" y="0"/>
                </a:lnTo>
                <a:lnTo>
                  <a:pt x="2490787" y="532015"/>
                </a:lnTo>
                <a:lnTo>
                  <a:pt x="0" y="5320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990600" y="1676400"/>
          <a:ext cx="6857998" cy="3182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274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700" b="1" spc="-40" dirty="0">
                          <a:solidFill>
                            <a:srgbClr val="1C1C1C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3D327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700" b="1" spc="-5" dirty="0">
                          <a:solidFill>
                            <a:srgbClr val="1C1C1C"/>
                          </a:solidFill>
                          <a:latin typeface="Calibri"/>
                          <a:cs typeface="Calibri"/>
                        </a:rPr>
                        <a:t>Annual Number of Google</a:t>
                      </a:r>
                      <a:r>
                        <a:rPr sz="1700" b="1" spc="-30" dirty="0">
                          <a:solidFill>
                            <a:srgbClr val="1C1C1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1C1C1C"/>
                          </a:solidFill>
                          <a:latin typeface="Calibri"/>
                          <a:cs typeface="Calibri"/>
                        </a:rPr>
                        <a:t>Searches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3D327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700" b="1" spc="-20" dirty="0">
                          <a:solidFill>
                            <a:srgbClr val="1C1C1C"/>
                          </a:solidFill>
                          <a:latin typeface="Calibri"/>
                          <a:cs typeface="Calibri"/>
                        </a:rPr>
                        <a:t>Average </a:t>
                      </a:r>
                      <a:r>
                        <a:rPr sz="1700" b="1" spc="-10" dirty="0">
                          <a:solidFill>
                            <a:srgbClr val="1C1C1C"/>
                          </a:solidFill>
                          <a:latin typeface="Calibri"/>
                          <a:cs typeface="Calibri"/>
                        </a:rPr>
                        <a:t>Searches </a:t>
                      </a:r>
                      <a:r>
                        <a:rPr sz="1700" b="1" spc="-15" dirty="0">
                          <a:solidFill>
                            <a:srgbClr val="1C1C1C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700" b="1" spc="-70" dirty="0">
                          <a:solidFill>
                            <a:srgbClr val="1C1C1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700" b="1" spc="-15" dirty="0">
                          <a:solidFill>
                            <a:srgbClr val="1C1C1C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3D3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55244">
                        <a:lnSpc>
                          <a:spcPts val="1955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2014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955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2,095,100,000,000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955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5,740,000,000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109">
                <a:tc>
                  <a:txBody>
                    <a:bodyPr/>
                    <a:lstStyle/>
                    <a:p>
                      <a:pPr marL="55244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2013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2,161,530,000,000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5,922,000,000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103">
                <a:tc>
                  <a:txBody>
                    <a:bodyPr/>
                    <a:lstStyle/>
                    <a:p>
                      <a:pPr marL="55244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2012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1,873,910,000,000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5,134,000,000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109">
                <a:tc>
                  <a:txBody>
                    <a:bodyPr/>
                    <a:lstStyle/>
                    <a:p>
                      <a:pPr marL="55244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2011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1,722,071,000,000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4,717,000,000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109">
                <a:tc>
                  <a:txBody>
                    <a:bodyPr/>
                    <a:lstStyle/>
                    <a:p>
                      <a:pPr marL="55244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2010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1,324,670,000,000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3,627,000,000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103">
                <a:tc>
                  <a:txBody>
                    <a:bodyPr/>
                    <a:lstStyle/>
                    <a:p>
                      <a:pPr marL="55244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2009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953,700,000,000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2,610,000,000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109">
                <a:tc>
                  <a:txBody>
                    <a:bodyPr/>
                    <a:lstStyle/>
                    <a:p>
                      <a:pPr marL="55244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2008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637,200,000,000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1,745,000,000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109">
                <a:tc>
                  <a:txBody>
                    <a:bodyPr/>
                    <a:lstStyle/>
                    <a:p>
                      <a:pPr marL="55244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2007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438,000,000,000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1,200,000,000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marL="55244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22,000,000,000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810"/>
                        </a:lnSpc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60,000,000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29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1998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3,600,000 </a:t>
                      </a:r>
                      <a:r>
                        <a:rPr sz="1700" i="1" spc="-5" dirty="0">
                          <a:latin typeface="Calibri"/>
                          <a:cs typeface="Calibri"/>
                        </a:rPr>
                        <a:t>*Googles official </a:t>
                      </a:r>
                      <a:r>
                        <a:rPr sz="1700" i="1" spc="-10" dirty="0">
                          <a:latin typeface="Calibri"/>
                          <a:cs typeface="Calibri"/>
                        </a:rPr>
                        <a:t>first</a:t>
                      </a:r>
                      <a:r>
                        <a:rPr sz="1700" i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i="1" spc="-5" dirty="0">
                          <a:latin typeface="Calibri"/>
                          <a:cs typeface="Calibri"/>
                        </a:rPr>
                        <a:t>year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700" spc="-5" dirty="0">
                          <a:latin typeface="Calibri"/>
                          <a:cs typeface="Calibri"/>
                        </a:rPr>
                        <a:t>9,800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3879875" y="5046726"/>
            <a:ext cx="385952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June 2015 </a:t>
            </a:r>
            <a:r>
              <a:rPr sz="1200" spc="-5" dirty="0">
                <a:latin typeface="Wingdings"/>
                <a:cs typeface="Wingdings"/>
              </a:rPr>
              <a:t>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Calibri"/>
                <a:cs typeface="Calibri"/>
                <a:hlinkClick r:id="rId3"/>
              </a:rPr>
              <a:t>http://www.statisticbrain.com/google-searches/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8010144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Web Search Engine</a:t>
            </a:r>
            <a:r>
              <a:rPr spc="-85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4394593" y="6002798"/>
            <a:ext cx="1003757" cy="265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0738" y="1241120"/>
            <a:ext cx="1785943" cy="1520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2677" y="102095"/>
            <a:ext cx="6181750" cy="6181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1856" y="1612277"/>
            <a:ext cx="803070" cy="5685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90138" y="1537538"/>
            <a:ext cx="722588" cy="5000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73903" y="1216251"/>
            <a:ext cx="938202" cy="9382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523" y="1952244"/>
            <a:ext cx="950976" cy="390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24116" y="2452116"/>
            <a:ext cx="954024" cy="390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97268" y="1522475"/>
            <a:ext cx="950976" cy="3931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65052" y="1589633"/>
            <a:ext cx="3180715" cy="1163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9505">
              <a:lnSpc>
                <a:spcPct val="100000"/>
              </a:lnSpc>
            </a:pPr>
            <a:r>
              <a:rPr sz="1400" b="1" spc="-15" dirty="0">
                <a:solidFill>
                  <a:srgbClr val="FFFF00"/>
                </a:solidFill>
                <a:latin typeface="Calibri"/>
                <a:cs typeface="Calibri"/>
              </a:rPr>
              <a:t>keyword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b="1" spc="-40" dirty="0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sz="1400" b="1" spc="-2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FFFF00"/>
                </a:solidFill>
                <a:latin typeface="Calibri"/>
                <a:cs typeface="Calibri"/>
              </a:rPr>
              <a:t>y</a:t>
            </a:r>
            <a:r>
              <a:rPr sz="1400" b="1" spc="-15" dirty="0">
                <a:solidFill>
                  <a:srgbClr val="FFFF00"/>
                </a:solidFill>
                <a:latin typeface="Calibri"/>
                <a:cs typeface="Calibri"/>
              </a:rPr>
              <a:t>w</a:t>
            </a:r>
            <a:r>
              <a:rPr sz="1400" b="1" spc="-10" dirty="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sz="1400" b="1" spc="-25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Calibri"/>
                <a:cs typeface="Calibri"/>
              </a:rPr>
              <a:t>web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collection</a:t>
            </a:r>
            <a:endParaRPr sz="1800">
              <a:latin typeface="Calibri"/>
              <a:cs typeface="Calibri"/>
            </a:endParaRPr>
          </a:p>
          <a:p>
            <a:pPr marR="219075" algn="r">
              <a:lnSpc>
                <a:spcPct val="100000"/>
              </a:lnSpc>
              <a:spcBef>
                <a:spcPts val="80"/>
              </a:spcBef>
            </a:pPr>
            <a:r>
              <a:rPr sz="1400" b="1" spc="-40" dirty="0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sz="1400" b="1" spc="-2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FFFF00"/>
                </a:solidFill>
                <a:latin typeface="Calibri"/>
                <a:cs typeface="Calibri"/>
              </a:rPr>
              <a:t>y</a:t>
            </a:r>
            <a:r>
              <a:rPr sz="1400" b="1" spc="-15" dirty="0">
                <a:solidFill>
                  <a:srgbClr val="FFFF00"/>
                </a:solidFill>
                <a:latin typeface="Calibri"/>
                <a:cs typeface="Calibri"/>
              </a:rPr>
              <a:t>w</a:t>
            </a:r>
            <a:r>
              <a:rPr sz="1400" b="1" spc="-10" dirty="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sz="1400" b="1" spc="-25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32271" y="3717709"/>
            <a:ext cx="1509699" cy="15096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58508" y="5174754"/>
            <a:ext cx="5276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ind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4987" y="4262208"/>
            <a:ext cx="3174067" cy="17859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8902" y="5817696"/>
            <a:ext cx="130492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user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interface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20909" y="3389274"/>
            <a:ext cx="1898243" cy="4795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45632" y="1819643"/>
            <a:ext cx="346786" cy="4101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2942" y="1676857"/>
            <a:ext cx="346792" cy="4101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40818" y="1645122"/>
            <a:ext cx="346792" cy="4101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7743" y="1867232"/>
            <a:ext cx="346792" cy="4101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59238" y="5141103"/>
            <a:ext cx="2762758" cy="11042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2998" y="3502850"/>
            <a:ext cx="2762758" cy="110427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07464" y="2124112"/>
            <a:ext cx="2543810" cy="908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746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web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crawlers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0299" y="5000637"/>
            <a:ext cx="1714500" cy="714375"/>
          </a:xfrm>
          <a:custGeom>
            <a:avLst/>
            <a:gdLst/>
            <a:ahLst/>
            <a:cxnLst/>
            <a:rect l="l" t="t" r="r" b="b"/>
            <a:pathLst>
              <a:path w="1714500" h="714375">
                <a:moveTo>
                  <a:pt x="1595450" y="0"/>
                </a:moveTo>
                <a:lnTo>
                  <a:pt x="119062" y="0"/>
                </a:lnTo>
                <a:lnTo>
                  <a:pt x="72716" y="9355"/>
                </a:lnTo>
                <a:lnTo>
                  <a:pt x="34871" y="34871"/>
                </a:lnTo>
                <a:lnTo>
                  <a:pt x="9355" y="72716"/>
                </a:lnTo>
                <a:lnTo>
                  <a:pt x="0" y="119062"/>
                </a:lnTo>
                <a:lnTo>
                  <a:pt x="0" y="595312"/>
                </a:lnTo>
                <a:lnTo>
                  <a:pt x="9355" y="641658"/>
                </a:lnTo>
                <a:lnTo>
                  <a:pt x="34871" y="679503"/>
                </a:lnTo>
                <a:lnTo>
                  <a:pt x="72716" y="705019"/>
                </a:lnTo>
                <a:lnTo>
                  <a:pt x="119062" y="714375"/>
                </a:lnTo>
                <a:lnTo>
                  <a:pt x="1595450" y="714375"/>
                </a:lnTo>
                <a:lnTo>
                  <a:pt x="1641791" y="705019"/>
                </a:lnTo>
                <a:lnTo>
                  <a:pt x="1679636" y="679503"/>
                </a:lnTo>
                <a:lnTo>
                  <a:pt x="1705154" y="641658"/>
                </a:lnTo>
                <a:lnTo>
                  <a:pt x="1714512" y="595312"/>
                </a:lnTo>
                <a:lnTo>
                  <a:pt x="1714512" y="119062"/>
                </a:lnTo>
                <a:lnTo>
                  <a:pt x="1705154" y="72716"/>
                </a:lnTo>
                <a:lnTo>
                  <a:pt x="1679636" y="34871"/>
                </a:lnTo>
                <a:lnTo>
                  <a:pt x="1641791" y="9355"/>
                </a:lnTo>
                <a:lnTo>
                  <a:pt x="1595450" y="0"/>
                </a:lnTo>
                <a:close/>
              </a:path>
            </a:pathLst>
          </a:custGeom>
          <a:solidFill>
            <a:srgbClr val="B9F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57625" y="5429262"/>
            <a:ext cx="214629" cy="214629"/>
          </a:xfrm>
          <a:custGeom>
            <a:avLst/>
            <a:gdLst/>
            <a:ahLst/>
            <a:cxnLst/>
            <a:rect l="l" t="t" r="r" b="b"/>
            <a:pathLst>
              <a:path w="214629" h="214629">
                <a:moveTo>
                  <a:pt x="107162" y="0"/>
                </a:moveTo>
                <a:lnTo>
                  <a:pt x="65451" y="8421"/>
                </a:lnTo>
                <a:lnTo>
                  <a:pt x="31388" y="31388"/>
                </a:lnTo>
                <a:lnTo>
                  <a:pt x="8421" y="65451"/>
                </a:lnTo>
                <a:lnTo>
                  <a:pt x="0" y="107162"/>
                </a:lnTo>
                <a:lnTo>
                  <a:pt x="8421" y="148874"/>
                </a:lnTo>
                <a:lnTo>
                  <a:pt x="31388" y="182937"/>
                </a:lnTo>
                <a:lnTo>
                  <a:pt x="65451" y="205903"/>
                </a:lnTo>
                <a:lnTo>
                  <a:pt x="107162" y="214325"/>
                </a:lnTo>
                <a:lnTo>
                  <a:pt x="148872" y="205903"/>
                </a:lnTo>
                <a:lnTo>
                  <a:pt x="182930" y="182937"/>
                </a:lnTo>
                <a:lnTo>
                  <a:pt x="205892" y="148874"/>
                </a:lnTo>
                <a:lnTo>
                  <a:pt x="214312" y="107162"/>
                </a:lnTo>
                <a:lnTo>
                  <a:pt x="205892" y="65451"/>
                </a:lnTo>
                <a:lnTo>
                  <a:pt x="182930" y="31388"/>
                </a:lnTo>
                <a:lnTo>
                  <a:pt x="148872" y="8421"/>
                </a:lnTo>
                <a:lnTo>
                  <a:pt x="107162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00487" y="5394180"/>
            <a:ext cx="12890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0299" y="2285987"/>
            <a:ext cx="3715385" cy="2643505"/>
          </a:xfrm>
          <a:custGeom>
            <a:avLst/>
            <a:gdLst/>
            <a:ahLst/>
            <a:cxnLst/>
            <a:rect l="l" t="t" r="r" b="b"/>
            <a:pathLst>
              <a:path w="3715385" h="2643504">
                <a:moveTo>
                  <a:pt x="3550259" y="0"/>
                </a:moveTo>
                <a:lnTo>
                  <a:pt x="164515" y="0"/>
                </a:lnTo>
                <a:lnTo>
                  <a:pt x="120782" y="5876"/>
                </a:lnTo>
                <a:lnTo>
                  <a:pt x="81483" y="22462"/>
                </a:lnTo>
                <a:lnTo>
                  <a:pt x="48186" y="48186"/>
                </a:lnTo>
                <a:lnTo>
                  <a:pt x="22462" y="81483"/>
                </a:lnTo>
                <a:lnTo>
                  <a:pt x="5876" y="120782"/>
                </a:lnTo>
                <a:lnTo>
                  <a:pt x="0" y="164515"/>
                </a:lnTo>
                <a:lnTo>
                  <a:pt x="0" y="2478697"/>
                </a:lnTo>
                <a:lnTo>
                  <a:pt x="5876" y="2522430"/>
                </a:lnTo>
                <a:lnTo>
                  <a:pt x="22462" y="2561729"/>
                </a:lnTo>
                <a:lnTo>
                  <a:pt x="48186" y="2595025"/>
                </a:lnTo>
                <a:lnTo>
                  <a:pt x="81483" y="2620750"/>
                </a:lnTo>
                <a:lnTo>
                  <a:pt x="120782" y="2637335"/>
                </a:lnTo>
                <a:lnTo>
                  <a:pt x="164515" y="2643212"/>
                </a:lnTo>
                <a:lnTo>
                  <a:pt x="3550259" y="2643212"/>
                </a:lnTo>
                <a:lnTo>
                  <a:pt x="3593993" y="2637335"/>
                </a:lnTo>
                <a:lnTo>
                  <a:pt x="3633292" y="2620750"/>
                </a:lnTo>
                <a:lnTo>
                  <a:pt x="3666588" y="2595025"/>
                </a:lnTo>
                <a:lnTo>
                  <a:pt x="3692313" y="2561729"/>
                </a:lnTo>
                <a:lnTo>
                  <a:pt x="3708898" y="2522430"/>
                </a:lnTo>
                <a:lnTo>
                  <a:pt x="3714775" y="2478697"/>
                </a:lnTo>
                <a:lnTo>
                  <a:pt x="3714775" y="164515"/>
                </a:lnTo>
                <a:lnTo>
                  <a:pt x="3708898" y="120782"/>
                </a:lnTo>
                <a:lnTo>
                  <a:pt x="3692313" y="81483"/>
                </a:lnTo>
                <a:lnTo>
                  <a:pt x="3666588" y="48186"/>
                </a:lnTo>
                <a:lnTo>
                  <a:pt x="3633292" y="22462"/>
                </a:lnTo>
                <a:lnTo>
                  <a:pt x="3593993" y="5876"/>
                </a:lnTo>
                <a:lnTo>
                  <a:pt x="3550259" y="0"/>
                </a:lnTo>
                <a:close/>
              </a:path>
            </a:pathLst>
          </a:custGeom>
          <a:solidFill>
            <a:srgbClr val="B9F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2262" y="4143375"/>
            <a:ext cx="1929130" cy="2286000"/>
          </a:xfrm>
          <a:custGeom>
            <a:avLst/>
            <a:gdLst/>
            <a:ahLst/>
            <a:cxnLst/>
            <a:rect l="l" t="t" r="r" b="b"/>
            <a:pathLst>
              <a:path w="1929129" h="2286000">
                <a:moveTo>
                  <a:pt x="1745373" y="0"/>
                </a:moveTo>
                <a:lnTo>
                  <a:pt x="183451" y="0"/>
                </a:lnTo>
                <a:lnTo>
                  <a:pt x="134681" y="6552"/>
                </a:lnTo>
                <a:lnTo>
                  <a:pt x="90858" y="25045"/>
                </a:lnTo>
                <a:lnTo>
                  <a:pt x="53730" y="53730"/>
                </a:lnTo>
                <a:lnTo>
                  <a:pt x="25045" y="90858"/>
                </a:lnTo>
                <a:lnTo>
                  <a:pt x="6552" y="134681"/>
                </a:lnTo>
                <a:lnTo>
                  <a:pt x="0" y="183451"/>
                </a:lnTo>
                <a:lnTo>
                  <a:pt x="0" y="2102561"/>
                </a:lnTo>
                <a:lnTo>
                  <a:pt x="6552" y="2151330"/>
                </a:lnTo>
                <a:lnTo>
                  <a:pt x="25045" y="2195154"/>
                </a:lnTo>
                <a:lnTo>
                  <a:pt x="53730" y="2232282"/>
                </a:lnTo>
                <a:lnTo>
                  <a:pt x="90858" y="2260966"/>
                </a:lnTo>
                <a:lnTo>
                  <a:pt x="134681" y="2279459"/>
                </a:lnTo>
                <a:lnTo>
                  <a:pt x="183451" y="2286012"/>
                </a:lnTo>
                <a:lnTo>
                  <a:pt x="1745373" y="2286012"/>
                </a:lnTo>
                <a:lnTo>
                  <a:pt x="1794143" y="2279459"/>
                </a:lnTo>
                <a:lnTo>
                  <a:pt x="1837966" y="2260966"/>
                </a:lnTo>
                <a:lnTo>
                  <a:pt x="1875094" y="2232282"/>
                </a:lnTo>
                <a:lnTo>
                  <a:pt x="1903779" y="2195154"/>
                </a:lnTo>
                <a:lnTo>
                  <a:pt x="1922272" y="2151330"/>
                </a:lnTo>
                <a:lnTo>
                  <a:pt x="1928825" y="2102561"/>
                </a:lnTo>
                <a:lnTo>
                  <a:pt x="1928825" y="183451"/>
                </a:lnTo>
                <a:lnTo>
                  <a:pt x="1922272" y="134681"/>
                </a:lnTo>
                <a:lnTo>
                  <a:pt x="1903779" y="90858"/>
                </a:lnTo>
                <a:lnTo>
                  <a:pt x="1875094" y="53730"/>
                </a:lnTo>
                <a:lnTo>
                  <a:pt x="1837966" y="25045"/>
                </a:lnTo>
                <a:lnTo>
                  <a:pt x="1794143" y="6552"/>
                </a:lnTo>
                <a:lnTo>
                  <a:pt x="1745373" y="0"/>
                </a:lnTo>
                <a:close/>
              </a:path>
            </a:pathLst>
          </a:custGeom>
          <a:solidFill>
            <a:srgbClr val="B9F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079" y="253745"/>
            <a:ext cx="5292839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8353" y="455676"/>
            <a:ext cx="3061703" cy="5417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Course Organization </a:t>
            </a:r>
            <a:r>
              <a:rPr sz="2400" spc="-5" dirty="0"/>
              <a:t>(before</a:t>
            </a:r>
            <a:r>
              <a:rPr sz="2400" spc="-405" dirty="0"/>
              <a:t> </a:t>
            </a:r>
            <a:r>
              <a:rPr sz="2400" spc="-5" dirty="0"/>
              <a:t>Midterm)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667500" y="5548896"/>
            <a:ext cx="1668779" cy="880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35140" y="5670039"/>
            <a:ext cx="132956" cy="168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15138" y="5574677"/>
            <a:ext cx="1572330" cy="7858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5133" y="5575169"/>
            <a:ext cx="1572895" cy="785495"/>
          </a:xfrm>
          <a:custGeom>
            <a:avLst/>
            <a:gdLst/>
            <a:ahLst/>
            <a:cxnLst/>
            <a:rect l="l" t="t" r="r" b="b"/>
            <a:pathLst>
              <a:path w="1572895" h="785495">
                <a:moveTo>
                  <a:pt x="141888" y="258363"/>
                </a:moveTo>
                <a:lnTo>
                  <a:pt x="140724" y="219789"/>
                </a:lnTo>
                <a:lnTo>
                  <a:pt x="152067" y="183229"/>
                </a:lnTo>
                <a:lnTo>
                  <a:pt x="174655" y="149814"/>
                </a:lnTo>
                <a:lnTo>
                  <a:pt x="207226" y="120672"/>
                </a:lnTo>
                <a:lnTo>
                  <a:pt x="248517" y="96934"/>
                </a:lnTo>
                <a:lnTo>
                  <a:pt x="297267" y="79729"/>
                </a:lnTo>
                <a:lnTo>
                  <a:pt x="352213" y="70187"/>
                </a:lnTo>
                <a:lnTo>
                  <a:pt x="393100" y="68747"/>
                </a:lnTo>
                <a:lnTo>
                  <a:pt x="433502" y="71911"/>
                </a:lnTo>
                <a:lnTo>
                  <a:pt x="472585" y="79567"/>
                </a:lnTo>
                <a:lnTo>
                  <a:pt x="509515" y="91599"/>
                </a:lnTo>
                <a:lnTo>
                  <a:pt x="539831" y="62779"/>
                </a:lnTo>
                <a:lnTo>
                  <a:pt x="578845" y="41143"/>
                </a:lnTo>
                <a:lnTo>
                  <a:pt x="624058" y="27212"/>
                </a:lnTo>
                <a:lnTo>
                  <a:pt x="672967" y="21508"/>
                </a:lnTo>
                <a:lnTo>
                  <a:pt x="723071" y="24551"/>
                </a:lnTo>
                <a:lnTo>
                  <a:pt x="771871" y="36862"/>
                </a:lnTo>
                <a:lnTo>
                  <a:pt x="806613" y="52943"/>
                </a:lnTo>
                <a:lnTo>
                  <a:pt x="816969" y="59405"/>
                </a:lnTo>
                <a:lnTo>
                  <a:pt x="846616" y="31275"/>
                </a:lnTo>
                <a:lnTo>
                  <a:pt x="886246" y="11563"/>
                </a:lnTo>
                <a:lnTo>
                  <a:pt x="932352" y="1065"/>
                </a:lnTo>
                <a:lnTo>
                  <a:pt x="981422" y="580"/>
                </a:lnTo>
                <a:lnTo>
                  <a:pt x="1029948" y="10904"/>
                </a:lnTo>
                <a:lnTo>
                  <a:pt x="1045701" y="17042"/>
                </a:lnTo>
                <a:lnTo>
                  <a:pt x="1060276" y="24337"/>
                </a:lnTo>
                <a:lnTo>
                  <a:pt x="1073536" y="32713"/>
                </a:lnTo>
                <a:lnTo>
                  <a:pt x="1085345" y="42095"/>
                </a:lnTo>
                <a:lnTo>
                  <a:pt x="1128327" y="17127"/>
                </a:lnTo>
                <a:lnTo>
                  <a:pt x="1178825" y="3019"/>
                </a:lnTo>
                <a:lnTo>
                  <a:pt x="1232735" y="0"/>
                </a:lnTo>
                <a:lnTo>
                  <a:pt x="1285954" y="8300"/>
                </a:lnTo>
                <a:lnTo>
                  <a:pt x="1334380" y="28150"/>
                </a:lnTo>
                <a:lnTo>
                  <a:pt x="1373216" y="59748"/>
                </a:lnTo>
                <a:lnTo>
                  <a:pt x="1394032" y="98394"/>
                </a:lnTo>
                <a:lnTo>
                  <a:pt x="1450604" y="115890"/>
                </a:lnTo>
                <a:lnTo>
                  <a:pt x="1494756" y="143553"/>
                </a:lnTo>
                <a:lnTo>
                  <a:pt x="1524245" y="178709"/>
                </a:lnTo>
                <a:lnTo>
                  <a:pt x="1536829" y="218683"/>
                </a:lnTo>
                <a:lnTo>
                  <a:pt x="1530265" y="260802"/>
                </a:lnTo>
                <a:lnTo>
                  <a:pt x="1527890" y="266732"/>
                </a:lnTo>
                <a:lnTo>
                  <a:pt x="1524931" y="272536"/>
                </a:lnTo>
                <a:lnTo>
                  <a:pt x="1521375" y="278188"/>
                </a:lnTo>
                <a:lnTo>
                  <a:pt x="1550637" y="311383"/>
                </a:lnTo>
                <a:lnTo>
                  <a:pt x="1567533" y="347063"/>
                </a:lnTo>
                <a:lnTo>
                  <a:pt x="1572335" y="383818"/>
                </a:lnTo>
                <a:lnTo>
                  <a:pt x="1565314" y="420236"/>
                </a:lnTo>
                <a:lnTo>
                  <a:pt x="1546743" y="454905"/>
                </a:lnTo>
                <a:lnTo>
                  <a:pt x="1516893" y="486415"/>
                </a:lnTo>
                <a:lnTo>
                  <a:pt x="1476036" y="513354"/>
                </a:lnTo>
                <a:lnTo>
                  <a:pt x="1421545" y="534917"/>
                </a:lnTo>
                <a:lnTo>
                  <a:pt x="1360796" y="546374"/>
                </a:lnTo>
                <a:lnTo>
                  <a:pt x="1352826" y="584374"/>
                </a:lnTo>
                <a:lnTo>
                  <a:pt x="1331205" y="618442"/>
                </a:lnTo>
                <a:lnTo>
                  <a:pt x="1297955" y="647223"/>
                </a:lnTo>
                <a:lnTo>
                  <a:pt x="1255098" y="669365"/>
                </a:lnTo>
                <a:lnTo>
                  <a:pt x="1204657" y="683516"/>
                </a:lnTo>
                <a:lnTo>
                  <a:pt x="1148655" y="688322"/>
                </a:lnTo>
                <a:lnTo>
                  <a:pt x="1119753" y="686806"/>
                </a:lnTo>
                <a:lnTo>
                  <a:pt x="1091562" y="682632"/>
                </a:lnTo>
                <a:lnTo>
                  <a:pt x="1064477" y="675877"/>
                </a:lnTo>
                <a:lnTo>
                  <a:pt x="1038889" y="666617"/>
                </a:lnTo>
                <a:lnTo>
                  <a:pt x="1016356" y="702116"/>
                </a:lnTo>
                <a:lnTo>
                  <a:pt x="983686" y="732228"/>
                </a:lnTo>
                <a:lnTo>
                  <a:pt x="942716" y="756280"/>
                </a:lnTo>
                <a:lnTo>
                  <a:pt x="895285" y="773601"/>
                </a:lnTo>
                <a:lnTo>
                  <a:pt x="843230" y="783520"/>
                </a:lnTo>
                <a:lnTo>
                  <a:pt x="788390" y="785365"/>
                </a:lnTo>
                <a:lnTo>
                  <a:pt x="732603" y="778466"/>
                </a:lnTo>
                <a:lnTo>
                  <a:pt x="693302" y="767750"/>
                </a:lnTo>
                <a:lnTo>
                  <a:pt x="657529" y="752712"/>
                </a:lnTo>
                <a:lnTo>
                  <a:pt x="626034" y="733734"/>
                </a:lnTo>
                <a:lnTo>
                  <a:pt x="599570" y="711194"/>
                </a:lnTo>
                <a:lnTo>
                  <a:pt x="553970" y="726307"/>
                </a:lnTo>
                <a:lnTo>
                  <a:pt x="506524" y="735388"/>
                </a:lnTo>
                <a:lnTo>
                  <a:pt x="458322" y="738623"/>
                </a:lnTo>
                <a:lnTo>
                  <a:pt x="410450" y="736196"/>
                </a:lnTo>
                <a:lnTo>
                  <a:pt x="363999" y="728294"/>
                </a:lnTo>
                <a:lnTo>
                  <a:pt x="320056" y="715101"/>
                </a:lnTo>
                <a:lnTo>
                  <a:pt x="279710" y="696804"/>
                </a:lnTo>
                <a:lnTo>
                  <a:pt x="244050" y="673587"/>
                </a:lnTo>
                <a:lnTo>
                  <a:pt x="214164" y="645637"/>
                </a:lnTo>
                <a:lnTo>
                  <a:pt x="211192" y="642183"/>
                </a:lnTo>
                <a:lnTo>
                  <a:pt x="160455" y="640695"/>
                </a:lnTo>
                <a:lnTo>
                  <a:pt x="114585" y="628961"/>
                </a:lnTo>
                <a:lnTo>
                  <a:pt x="76480" y="608534"/>
                </a:lnTo>
                <a:lnTo>
                  <a:pt x="49038" y="580965"/>
                </a:lnTo>
                <a:lnTo>
                  <a:pt x="34899" y="524330"/>
                </a:lnTo>
                <a:lnTo>
                  <a:pt x="42023" y="501627"/>
                </a:lnTo>
                <a:lnTo>
                  <a:pt x="56151" y="480488"/>
                </a:lnTo>
                <a:lnTo>
                  <a:pt x="76902" y="461703"/>
                </a:lnTo>
                <a:lnTo>
                  <a:pt x="30083" y="433095"/>
                </a:lnTo>
                <a:lnTo>
                  <a:pt x="3842" y="395725"/>
                </a:lnTo>
                <a:lnTo>
                  <a:pt x="0" y="354352"/>
                </a:lnTo>
                <a:lnTo>
                  <a:pt x="20374" y="313735"/>
                </a:lnTo>
                <a:lnTo>
                  <a:pt x="42846" y="293420"/>
                </a:lnTo>
                <a:lnTo>
                  <a:pt x="71227" y="277450"/>
                </a:lnTo>
                <a:lnTo>
                  <a:pt x="104229" y="266392"/>
                </a:lnTo>
                <a:lnTo>
                  <a:pt x="140567" y="260814"/>
                </a:lnTo>
                <a:lnTo>
                  <a:pt x="141888" y="258363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3725" y="6033801"/>
            <a:ext cx="92710" cy="14604"/>
          </a:xfrm>
          <a:custGeom>
            <a:avLst/>
            <a:gdLst/>
            <a:ahLst/>
            <a:cxnLst/>
            <a:rect l="l" t="t" r="r" b="b"/>
            <a:pathLst>
              <a:path w="92709" h="14604">
                <a:moveTo>
                  <a:pt x="92151" y="14503"/>
                </a:moveTo>
                <a:lnTo>
                  <a:pt x="68101" y="14530"/>
                </a:lnTo>
                <a:lnTo>
                  <a:pt x="44456" y="12080"/>
                </a:lnTo>
                <a:lnTo>
                  <a:pt x="21620" y="7216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6871" y="6206966"/>
            <a:ext cx="40640" cy="6985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309" y="0"/>
                </a:moveTo>
                <a:lnTo>
                  <a:pt x="30502" y="2401"/>
                </a:lnTo>
                <a:lnTo>
                  <a:pt x="20493" y="4362"/>
                </a:lnTo>
                <a:lnTo>
                  <a:pt x="10314" y="5875"/>
                </a:lnTo>
                <a:lnTo>
                  <a:pt x="0" y="6934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90320" y="6251543"/>
            <a:ext cx="24765" cy="31750"/>
          </a:xfrm>
          <a:custGeom>
            <a:avLst/>
            <a:gdLst/>
            <a:ahLst/>
            <a:cxnLst/>
            <a:rect l="l" t="t" r="r" b="b"/>
            <a:pathLst>
              <a:path w="24765" h="31750">
                <a:moveTo>
                  <a:pt x="24295" y="31648"/>
                </a:moveTo>
                <a:lnTo>
                  <a:pt x="17298" y="24076"/>
                </a:lnTo>
                <a:lnTo>
                  <a:pt x="10909" y="16267"/>
                </a:lnTo>
                <a:lnTo>
                  <a:pt x="5139" y="8236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4187" y="6204274"/>
            <a:ext cx="10160" cy="34925"/>
          </a:xfrm>
          <a:custGeom>
            <a:avLst/>
            <a:gdLst/>
            <a:ahLst/>
            <a:cxnLst/>
            <a:rect l="l" t="t" r="r" b="b"/>
            <a:pathLst>
              <a:path w="10159" h="34925">
                <a:moveTo>
                  <a:pt x="9690" y="0"/>
                </a:moveTo>
                <a:lnTo>
                  <a:pt x="8281" y="8802"/>
                </a:lnTo>
                <a:lnTo>
                  <a:pt x="6192" y="17537"/>
                </a:lnTo>
                <a:lnTo>
                  <a:pt x="3430" y="26183"/>
                </a:lnTo>
                <a:lnTo>
                  <a:pt x="0" y="34721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56766" y="5989682"/>
            <a:ext cx="118745" cy="130175"/>
          </a:xfrm>
          <a:custGeom>
            <a:avLst/>
            <a:gdLst/>
            <a:ahLst/>
            <a:cxnLst/>
            <a:rect l="l" t="t" r="r" b="b"/>
            <a:pathLst>
              <a:path w="118745" h="130175">
                <a:moveTo>
                  <a:pt x="0" y="0"/>
                </a:moveTo>
                <a:lnTo>
                  <a:pt x="49340" y="22710"/>
                </a:lnTo>
                <a:lnTo>
                  <a:pt x="86739" y="53271"/>
                </a:lnTo>
                <a:lnTo>
                  <a:pt x="110344" y="89645"/>
                </a:lnTo>
                <a:lnTo>
                  <a:pt x="118300" y="129793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83105" y="5851429"/>
            <a:ext cx="52705" cy="48895"/>
          </a:xfrm>
          <a:custGeom>
            <a:avLst/>
            <a:gdLst/>
            <a:ahLst/>
            <a:cxnLst/>
            <a:rect l="l" t="t" r="r" b="b"/>
            <a:pathLst>
              <a:path w="52704" h="48895">
                <a:moveTo>
                  <a:pt x="52666" y="0"/>
                </a:moveTo>
                <a:lnTo>
                  <a:pt x="42666" y="13669"/>
                </a:lnTo>
                <a:lnTo>
                  <a:pt x="30467" y="26420"/>
                </a:lnTo>
                <a:lnTo>
                  <a:pt x="16201" y="38131"/>
                </a:lnTo>
                <a:lnTo>
                  <a:pt x="0" y="48679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09381" y="5670835"/>
            <a:ext cx="3175" cy="23495"/>
          </a:xfrm>
          <a:custGeom>
            <a:avLst/>
            <a:gdLst/>
            <a:ahLst/>
            <a:cxnLst/>
            <a:rect l="l" t="t" r="r" b="b"/>
            <a:pathLst>
              <a:path w="3175" h="23495">
                <a:moveTo>
                  <a:pt x="0" y="0"/>
                </a:moveTo>
                <a:lnTo>
                  <a:pt x="2019" y="7581"/>
                </a:lnTo>
                <a:lnTo>
                  <a:pt x="2946" y="15290"/>
                </a:lnTo>
                <a:lnTo>
                  <a:pt x="2781" y="22986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3009" y="5614714"/>
            <a:ext cx="27305" cy="29845"/>
          </a:xfrm>
          <a:custGeom>
            <a:avLst/>
            <a:gdLst/>
            <a:ahLst/>
            <a:cxnLst/>
            <a:rect l="l" t="t" r="r" b="b"/>
            <a:pathLst>
              <a:path w="27304" h="29845">
                <a:moveTo>
                  <a:pt x="0" y="29311"/>
                </a:moveTo>
                <a:lnTo>
                  <a:pt x="5563" y="21500"/>
                </a:lnTo>
                <a:lnTo>
                  <a:pt x="11931" y="13993"/>
                </a:lnTo>
                <a:lnTo>
                  <a:pt x="19080" y="6817"/>
                </a:lnTo>
                <a:lnTo>
                  <a:pt x="26987" y="0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0647" y="5632710"/>
            <a:ext cx="13335" cy="25400"/>
          </a:xfrm>
          <a:custGeom>
            <a:avLst/>
            <a:gdLst/>
            <a:ahLst/>
            <a:cxnLst/>
            <a:rect l="l" t="t" r="r" b="b"/>
            <a:pathLst>
              <a:path w="13334" h="25400">
                <a:moveTo>
                  <a:pt x="0" y="25285"/>
                </a:moveTo>
                <a:lnTo>
                  <a:pt x="2393" y="18766"/>
                </a:lnTo>
                <a:lnTo>
                  <a:pt x="5376" y="12366"/>
                </a:lnTo>
                <a:lnTo>
                  <a:pt x="8938" y="6104"/>
                </a:lnTo>
                <a:lnTo>
                  <a:pt x="13068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24471" y="5666581"/>
            <a:ext cx="47625" cy="24765"/>
          </a:xfrm>
          <a:custGeom>
            <a:avLst/>
            <a:gdLst/>
            <a:ahLst/>
            <a:cxnLst/>
            <a:rect l="l" t="t" r="r" b="b"/>
            <a:pathLst>
              <a:path w="47625" h="24764">
                <a:moveTo>
                  <a:pt x="0" y="0"/>
                </a:moveTo>
                <a:lnTo>
                  <a:pt x="12624" y="5390"/>
                </a:lnTo>
                <a:lnTo>
                  <a:pt x="24736" y="11285"/>
                </a:lnTo>
                <a:lnTo>
                  <a:pt x="36300" y="17668"/>
                </a:lnTo>
                <a:lnTo>
                  <a:pt x="47282" y="24523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57034" y="5833535"/>
            <a:ext cx="8255" cy="26034"/>
          </a:xfrm>
          <a:custGeom>
            <a:avLst/>
            <a:gdLst/>
            <a:ahLst/>
            <a:cxnLst/>
            <a:rect l="l" t="t" r="r" b="b"/>
            <a:pathLst>
              <a:path w="8254" h="26035">
                <a:moveTo>
                  <a:pt x="8254" y="25806"/>
                </a:moveTo>
                <a:lnTo>
                  <a:pt x="5629" y="19445"/>
                </a:lnTo>
                <a:lnTo>
                  <a:pt x="3375" y="13017"/>
                </a:lnTo>
                <a:lnTo>
                  <a:pt x="1497" y="6532"/>
                </a:lnTo>
                <a:lnTo>
                  <a:pt x="0" y="0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14641" y="5749989"/>
            <a:ext cx="8610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00163" y="5074062"/>
            <a:ext cx="1905" cy="544195"/>
          </a:xfrm>
          <a:custGeom>
            <a:avLst/>
            <a:gdLst/>
            <a:ahLst/>
            <a:cxnLst/>
            <a:rect l="l" t="t" r="r" b="b"/>
            <a:pathLst>
              <a:path w="1904" h="544195">
                <a:moveTo>
                  <a:pt x="0" y="543801"/>
                </a:moveTo>
                <a:lnTo>
                  <a:pt x="1422" y="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63446" y="5010556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38303" y="0"/>
                </a:moveTo>
                <a:lnTo>
                  <a:pt x="0" y="76098"/>
                </a:lnTo>
                <a:lnTo>
                  <a:pt x="76200" y="76301"/>
                </a:lnTo>
                <a:lnTo>
                  <a:pt x="38303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50873" y="5129606"/>
            <a:ext cx="10121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web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072463" y="6143638"/>
            <a:ext cx="428625" cy="214629"/>
          </a:xfrm>
          <a:custGeom>
            <a:avLst/>
            <a:gdLst/>
            <a:ahLst/>
            <a:cxnLst/>
            <a:rect l="l" t="t" r="r" b="b"/>
            <a:pathLst>
              <a:path w="428625" h="214629">
                <a:moveTo>
                  <a:pt x="321246" y="0"/>
                </a:moveTo>
                <a:lnTo>
                  <a:pt x="107162" y="0"/>
                </a:lnTo>
                <a:lnTo>
                  <a:pt x="65451" y="8421"/>
                </a:lnTo>
                <a:lnTo>
                  <a:pt x="31388" y="31388"/>
                </a:lnTo>
                <a:lnTo>
                  <a:pt x="8421" y="65451"/>
                </a:lnTo>
                <a:lnTo>
                  <a:pt x="0" y="107162"/>
                </a:lnTo>
                <a:lnTo>
                  <a:pt x="8421" y="148874"/>
                </a:lnTo>
                <a:lnTo>
                  <a:pt x="31388" y="182937"/>
                </a:lnTo>
                <a:lnTo>
                  <a:pt x="65451" y="205903"/>
                </a:lnTo>
                <a:lnTo>
                  <a:pt x="107162" y="214325"/>
                </a:lnTo>
                <a:lnTo>
                  <a:pt x="321246" y="214325"/>
                </a:lnTo>
                <a:lnTo>
                  <a:pt x="362956" y="205903"/>
                </a:lnTo>
                <a:lnTo>
                  <a:pt x="397014" y="182937"/>
                </a:lnTo>
                <a:lnTo>
                  <a:pt x="419976" y="148874"/>
                </a:lnTo>
                <a:lnTo>
                  <a:pt x="428396" y="107162"/>
                </a:lnTo>
                <a:lnTo>
                  <a:pt x="419976" y="65451"/>
                </a:lnTo>
                <a:lnTo>
                  <a:pt x="397014" y="31388"/>
                </a:lnTo>
                <a:lnTo>
                  <a:pt x="362956" y="8421"/>
                </a:lnTo>
                <a:lnTo>
                  <a:pt x="321246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139366" y="6108560"/>
            <a:ext cx="29400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00562" y="4643437"/>
            <a:ext cx="428625" cy="214629"/>
          </a:xfrm>
          <a:custGeom>
            <a:avLst/>
            <a:gdLst/>
            <a:ahLst/>
            <a:cxnLst/>
            <a:rect l="l" t="t" r="r" b="b"/>
            <a:pathLst>
              <a:path w="428625" h="214629">
                <a:moveTo>
                  <a:pt x="321475" y="0"/>
                </a:moveTo>
                <a:lnTo>
                  <a:pt x="107162" y="0"/>
                </a:lnTo>
                <a:lnTo>
                  <a:pt x="65451" y="8421"/>
                </a:lnTo>
                <a:lnTo>
                  <a:pt x="31388" y="31388"/>
                </a:lnTo>
                <a:lnTo>
                  <a:pt x="8421" y="65451"/>
                </a:lnTo>
                <a:lnTo>
                  <a:pt x="0" y="107162"/>
                </a:lnTo>
                <a:lnTo>
                  <a:pt x="8421" y="148874"/>
                </a:lnTo>
                <a:lnTo>
                  <a:pt x="31388" y="182937"/>
                </a:lnTo>
                <a:lnTo>
                  <a:pt x="65451" y="205903"/>
                </a:lnTo>
                <a:lnTo>
                  <a:pt x="107162" y="214325"/>
                </a:lnTo>
                <a:lnTo>
                  <a:pt x="321475" y="214325"/>
                </a:lnTo>
                <a:lnTo>
                  <a:pt x="363184" y="205903"/>
                </a:lnTo>
                <a:lnTo>
                  <a:pt x="397243" y="182937"/>
                </a:lnTo>
                <a:lnTo>
                  <a:pt x="420205" y="148874"/>
                </a:lnTo>
                <a:lnTo>
                  <a:pt x="428625" y="107162"/>
                </a:lnTo>
                <a:lnTo>
                  <a:pt x="420205" y="65451"/>
                </a:lnTo>
                <a:lnTo>
                  <a:pt x="397243" y="31388"/>
                </a:lnTo>
                <a:lnTo>
                  <a:pt x="363184" y="8421"/>
                </a:lnTo>
                <a:lnTo>
                  <a:pt x="321475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82896" y="5054347"/>
            <a:ext cx="1238250" cy="595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82134" y="4981194"/>
            <a:ext cx="1239774" cy="6027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29187" y="5080698"/>
            <a:ext cx="1143012" cy="5000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29187" y="5080698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45123" y="3648976"/>
            <a:ext cx="773430" cy="1682750"/>
          </a:xfrm>
          <a:custGeom>
            <a:avLst/>
            <a:gdLst/>
            <a:ahLst/>
            <a:cxnLst/>
            <a:rect l="l" t="t" r="r" b="b"/>
            <a:pathLst>
              <a:path w="773429" h="1682750">
                <a:moveTo>
                  <a:pt x="773264" y="0"/>
                </a:moveTo>
                <a:lnTo>
                  <a:pt x="272935" y="0"/>
                </a:lnTo>
                <a:lnTo>
                  <a:pt x="272935" y="1682153"/>
                </a:lnTo>
                <a:lnTo>
                  <a:pt x="0" y="1682153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81623" y="529301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452006" y="3744437"/>
            <a:ext cx="558800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215">
              <a:lnSpc>
                <a:spcPct val="69400"/>
              </a:lnSpc>
            </a:pPr>
            <a:r>
              <a:rPr sz="1800" spc="-10" dirty="0">
                <a:latin typeface="Calibri"/>
                <a:cs typeface="Calibri"/>
              </a:rPr>
              <a:t>web  </a:t>
            </a:r>
            <a:r>
              <a:rPr sz="1800" spc="-5" dirty="0">
                <a:latin typeface="Calibri"/>
                <a:cs typeface="Calibri"/>
              </a:rPr>
              <a:t>g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aph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82896" y="5617476"/>
            <a:ext cx="1238250" cy="595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49952" y="5544309"/>
            <a:ext cx="1104138" cy="1307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49952" y="6112383"/>
            <a:ext cx="1104138" cy="346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29187" y="5643577"/>
            <a:ext cx="1143012" cy="5000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29187" y="5643573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046205" y="5138834"/>
            <a:ext cx="909319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ct val="69400"/>
              </a:lnSpc>
            </a:pPr>
            <a:r>
              <a:rPr sz="1800" spc="-25" dirty="0">
                <a:latin typeface="Calibri"/>
                <a:cs typeface="Calibri"/>
              </a:rPr>
              <a:t>Web 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ling</a:t>
            </a:r>
            <a:endParaRPr sz="1800">
              <a:latin typeface="Calibri"/>
              <a:cs typeface="Calibri"/>
            </a:endParaRPr>
          </a:p>
          <a:p>
            <a:pPr marL="80010" marR="73025" algn="ctr">
              <a:lnSpc>
                <a:spcPct val="69400"/>
              </a:lnSpc>
              <a:spcBef>
                <a:spcPts val="1430"/>
              </a:spcBef>
            </a:pPr>
            <a:r>
              <a:rPr sz="1800" spc="-5" dirty="0">
                <a:latin typeface="Calibri"/>
                <a:cs typeface="Calibri"/>
              </a:rPr>
              <a:t>Link  </a:t>
            </a:r>
            <a:r>
              <a:rPr sz="1800" dirty="0">
                <a:latin typeface="Calibri"/>
                <a:cs typeface="Calibri"/>
              </a:rPr>
              <a:t>Anal</a:t>
            </a:r>
            <a:r>
              <a:rPr sz="1800" spc="-20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67746" y="5331120"/>
            <a:ext cx="1049655" cy="527050"/>
          </a:xfrm>
          <a:custGeom>
            <a:avLst/>
            <a:gdLst/>
            <a:ahLst/>
            <a:cxnLst/>
            <a:rect l="l" t="t" r="r" b="b"/>
            <a:pathLst>
              <a:path w="1049654" h="527050">
                <a:moveTo>
                  <a:pt x="1049312" y="526770"/>
                </a:moveTo>
                <a:lnTo>
                  <a:pt x="445465" y="526770"/>
                </a:lnTo>
                <a:lnTo>
                  <a:pt x="445465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6699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04246" y="529301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36500" y="3648976"/>
            <a:ext cx="782320" cy="2209165"/>
          </a:xfrm>
          <a:custGeom>
            <a:avLst/>
            <a:gdLst/>
            <a:ahLst/>
            <a:cxnLst/>
            <a:rect l="l" t="t" r="r" b="b"/>
            <a:pathLst>
              <a:path w="782320" h="2209165">
                <a:moveTo>
                  <a:pt x="781888" y="0"/>
                </a:moveTo>
                <a:lnTo>
                  <a:pt x="281559" y="0"/>
                </a:lnTo>
                <a:lnTo>
                  <a:pt x="281559" y="2208923"/>
                </a:lnTo>
                <a:lnTo>
                  <a:pt x="0" y="2208923"/>
                </a:lnTo>
              </a:path>
            </a:pathLst>
          </a:custGeom>
          <a:ln w="19049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73000" y="581978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12280" y="4269485"/>
            <a:ext cx="1380744" cy="8092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70369" y="4306823"/>
            <a:ext cx="413562" cy="6819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17828" y="4306823"/>
            <a:ext cx="416344" cy="6819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58012" y="4384687"/>
            <a:ext cx="1285887" cy="6250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8012" y="4295381"/>
            <a:ext cx="1285887" cy="1786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58012" y="4295394"/>
            <a:ext cx="1285875" cy="714375"/>
          </a:xfrm>
          <a:custGeom>
            <a:avLst/>
            <a:gdLst/>
            <a:ahLst/>
            <a:cxnLst/>
            <a:rect l="l" t="t" r="r" b="b"/>
            <a:pathLst>
              <a:path w="1285875" h="714375">
                <a:moveTo>
                  <a:pt x="1285887" y="89293"/>
                </a:moveTo>
                <a:lnTo>
                  <a:pt x="1248404" y="119408"/>
                </a:lnTo>
                <a:lnTo>
                  <a:pt x="1185788" y="137162"/>
                </a:lnTo>
                <a:lnTo>
                  <a:pt x="1144639" y="145141"/>
                </a:lnTo>
                <a:lnTo>
                  <a:pt x="1097573" y="152433"/>
                </a:lnTo>
                <a:lnTo>
                  <a:pt x="1045072" y="158970"/>
                </a:lnTo>
                <a:lnTo>
                  <a:pt x="987619" y="164685"/>
                </a:lnTo>
                <a:lnTo>
                  <a:pt x="925695" y="169511"/>
                </a:lnTo>
                <a:lnTo>
                  <a:pt x="859784" y="173381"/>
                </a:lnTo>
                <a:lnTo>
                  <a:pt x="790368" y="176229"/>
                </a:lnTo>
                <a:lnTo>
                  <a:pt x="717929" y="177986"/>
                </a:lnTo>
                <a:lnTo>
                  <a:pt x="642950" y="178587"/>
                </a:lnTo>
                <a:lnTo>
                  <a:pt x="567968" y="177986"/>
                </a:lnTo>
                <a:lnTo>
                  <a:pt x="495527" y="176229"/>
                </a:lnTo>
                <a:lnTo>
                  <a:pt x="426109" y="173381"/>
                </a:lnTo>
                <a:lnTo>
                  <a:pt x="360196" y="169511"/>
                </a:lnTo>
                <a:lnTo>
                  <a:pt x="298272" y="164685"/>
                </a:lnTo>
                <a:lnTo>
                  <a:pt x="240817" y="158970"/>
                </a:lnTo>
                <a:lnTo>
                  <a:pt x="188315" y="152433"/>
                </a:lnTo>
                <a:lnTo>
                  <a:pt x="141248" y="145141"/>
                </a:lnTo>
                <a:lnTo>
                  <a:pt x="100099" y="137162"/>
                </a:lnTo>
                <a:lnTo>
                  <a:pt x="37483" y="119408"/>
                </a:lnTo>
                <a:lnTo>
                  <a:pt x="4325" y="99706"/>
                </a:lnTo>
                <a:lnTo>
                  <a:pt x="0" y="89293"/>
                </a:lnTo>
                <a:lnTo>
                  <a:pt x="37488" y="59179"/>
                </a:lnTo>
                <a:lnTo>
                  <a:pt x="100105" y="41425"/>
                </a:lnTo>
                <a:lnTo>
                  <a:pt x="141254" y="33445"/>
                </a:lnTo>
                <a:lnTo>
                  <a:pt x="188320" y="26154"/>
                </a:lnTo>
                <a:lnTo>
                  <a:pt x="240821" y="19617"/>
                </a:lnTo>
                <a:lnTo>
                  <a:pt x="298275" y="13902"/>
                </a:lnTo>
                <a:lnTo>
                  <a:pt x="360199" y="9076"/>
                </a:lnTo>
                <a:lnTo>
                  <a:pt x="426110" y="5205"/>
                </a:lnTo>
                <a:lnTo>
                  <a:pt x="495528" y="2358"/>
                </a:lnTo>
                <a:lnTo>
                  <a:pt x="567968" y="600"/>
                </a:lnTo>
                <a:lnTo>
                  <a:pt x="642950" y="0"/>
                </a:lnTo>
                <a:lnTo>
                  <a:pt x="717931" y="600"/>
                </a:lnTo>
                <a:lnTo>
                  <a:pt x="790372" y="2358"/>
                </a:lnTo>
                <a:lnTo>
                  <a:pt x="859789" y="5205"/>
                </a:lnTo>
                <a:lnTo>
                  <a:pt x="925701" y="9076"/>
                </a:lnTo>
                <a:lnTo>
                  <a:pt x="987624" y="13902"/>
                </a:lnTo>
                <a:lnTo>
                  <a:pt x="1045077" y="19617"/>
                </a:lnTo>
                <a:lnTo>
                  <a:pt x="1097578" y="26154"/>
                </a:lnTo>
                <a:lnTo>
                  <a:pt x="1144643" y="33445"/>
                </a:lnTo>
                <a:lnTo>
                  <a:pt x="1185791" y="41425"/>
                </a:lnTo>
                <a:lnTo>
                  <a:pt x="1248406" y="59179"/>
                </a:lnTo>
                <a:lnTo>
                  <a:pt x="1281562" y="78880"/>
                </a:lnTo>
                <a:lnTo>
                  <a:pt x="1285887" y="89293"/>
                </a:lnTo>
                <a:lnTo>
                  <a:pt x="1285887" y="625081"/>
                </a:lnTo>
                <a:lnTo>
                  <a:pt x="1281562" y="635494"/>
                </a:lnTo>
                <a:lnTo>
                  <a:pt x="1248404" y="655195"/>
                </a:lnTo>
                <a:lnTo>
                  <a:pt x="1185788" y="672949"/>
                </a:lnTo>
                <a:lnTo>
                  <a:pt x="1144639" y="680929"/>
                </a:lnTo>
                <a:lnTo>
                  <a:pt x="1097573" y="688220"/>
                </a:lnTo>
                <a:lnTo>
                  <a:pt x="1045072" y="694757"/>
                </a:lnTo>
                <a:lnTo>
                  <a:pt x="987619" y="700472"/>
                </a:lnTo>
                <a:lnTo>
                  <a:pt x="925695" y="705298"/>
                </a:lnTo>
                <a:lnTo>
                  <a:pt x="859784" y="709169"/>
                </a:lnTo>
                <a:lnTo>
                  <a:pt x="790368" y="712016"/>
                </a:lnTo>
                <a:lnTo>
                  <a:pt x="717929" y="713774"/>
                </a:lnTo>
                <a:lnTo>
                  <a:pt x="642950" y="714374"/>
                </a:lnTo>
                <a:lnTo>
                  <a:pt x="567968" y="713774"/>
                </a:lnTo>
                <a:lnTo>
                  <a:pt x="495527" y="712016"/>
                </a:lnTo>
                <a:lnTo>
                  <a:pt x="426109" y="709169"/>
                </a:lnTo>
                <a:lnTo>
                  <a:pt x="360196" y="705298"/>
                </a:lnTo>
                <a:lnTo>
                  <a:pt x="298272" y="700472"/>
                </a:lnTo>
                <a:lnTo>
                  <a:pt x="240817" y="694757"/>
                </a:lnTo>
                <a:lnTo>
                  <a:pt x="188315" y="688220"/>
                </a:lnTo>
                <a:lnTo>
                  <a:pt x="141248" y="680929"/>
                </a:lnTo>
                <a:lnTo>
                  <a:pt x="100099" y="672949"/>
                </a:lnTo>
                <a:lnTo>
                  <a:pt x="37483" y="655195"/>
                </a:lnTo>
                <a:lnTo>
                  <a:pt x="4325" y="635494"/>
                </a:lnTo>
                <a:lnTo>
                  <a:pt x="0" y="625081"/>
                </a:lnTo>
                <a:lnTo>
                  <a:pt x="0" y="89293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949681" y="4462271"/>
            <a:ext cx="110172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 marR="5080" indent="-24130">
              <a:lnSpc>
                <a:spcPct val="75000"/>
              </a:lnSpc>
            </a:pPr>
            <a:r>
              <a:rPr sz="2000" spc="-5" dirty="0">
                <a:latin typeface="Calibri"/>
                <a:cs typeface="Calibri"/>
              </a:rPr>
              <a:t>Docume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  Collection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83145" y="3268979"/>
            <a:ext cx="1238250" cy="5951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39711" y="3195827"/>
            <a:ext cx="1379207" cy="60274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29449" y="3295256"/>
            <a:ext cx="1143012" cy="5000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29449" y="3295256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113475" y="3269437"/>
            <a:ext cx="188595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</a:tabLst>
            </a:pPr>
            <a:r>
              <a:rPr sz="1800" u="heavy" dirty="0">
                <a:latin typeface="Calibri"/>
                <a:cs typeface="Calibri"/>
              </a:rPr>
              <a:t> 	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cum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0673" y="3459860"/>
            <a:ext cx="8597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Mana</a:t>
            </a:r>
            <a:r>
              <a:rPr sz="1800" spc="-2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82896" y="3340608"/>
            <a:ext cx="1238250" cy="4526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30140" y="3291090"/>
            <a:ext cx="1144511" cy="4122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9187" y="3366693"/>
            <a:ext cx="1143012" cy="3571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29187" y="3366693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4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094008" y="3364687"/>
            <a:ext cx="814069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Ind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39896" y="1411998"/>
            <a:ext cx="1238250" cy="5951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66565" y="1338072"/>
            <a:ext cx="1185672" cy="60274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86187" y="1437868"/>
            <a:ext cx="1143000" cy="5000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86187" y="1437868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80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930599" y="1495991"/>
            <a:ext cx="854710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9390">
              <a:lnSpc>
                <a:spcPct val="69400"/>
              </a:lnSpc>
            </a:pPr>
            <a:r>
              <a:rPr sz="1800" spc="-5" dirty="0">
                <a:latin typeface="Calibri"/>
                <a:cs typeface="Calibri"/>
              </a:rPr>
              <a:t>User 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954273" y="2411729"/>
            <a:ext cx="2809494" cy="4526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52621" y="2362200"/>
            <a:ext cx="1812798" cy="758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000362" y="2437993"/>
            <a:ext cx="2714650" cy="3571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00362" y="2437993"/>
            <a:ext cx="2715260" cy="357505"/>
          </a:xfrm>
          <a:custGeom>
            <a:avLst/>
            <a:gdLst/>
            <a:ahLst/>
            <a:cxnLst/>
            <a:rect l="l" t="t" r="r" b="b"/>
            <a:pathLst>
              <a:path w="2715260" h="357505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2655112" y="0"/>
                </a:lnTo>
                <a:lnTo>
                  <a:pt x="2678286" y="4678"/>
                </a:lnTo>
                <a:lnTo>
                  <a:pt x="2697211" y="17438"/>
                </a:lnTo>
                <a:lnTo>
                  <a:pt x="2709971" y="36363"/>
                </a:lnTo>
                <a:lnTo>
                  <a:pt x="2714650" y="59537"/>
                </a:lnTo>
                <a:lnTo>
                  <a:pt x="2714650" y="297662"/>
                </a:lnTo>
                <a:lnTo>
                  <a:pt x="2709971" y="320836"/>
                </a:lnTo>
                <a:lnTo>
                  <a:pt x="2697211" y="339761"/>
                </a:lnTo>
                <a:lnTo>
                  <a:pt x="2678286" y="352521"/>
                </a:lnTo>
                <a:lnTo>
                  <a:pt x="2655112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617023" y="2435999"/>
            <a:ext cx="14820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0" dirty="0">
                <a:latin typeface="Calibri"/>
                <a:cs typeface="Calibri"/>
              </a:rPr>
              <a:t>Text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596895" y="3268979"/>
            <a:ext cx="1238250" cy="59512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24505" y="3195827"/>
            <a:ext cx="1383779" cy="6027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43174" y="3295256"/>
            <a:ext cx="1143012" cy="5000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43174" y="3295256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2915526" y="3269437"/>
            <a:ext cx="59880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Qu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596895" y="4269485"/>
            <a:ext cx="1238250" cy="4518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86227" y="4219955"/>
            <a:ext cx="1259586" cy="4122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43174" y="4295381"/>
            <a:ext cx="1143012" cy="3572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643174" y="4295381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4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750045" y="4293387"/>
            <a:ext cx="92900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ching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596895" y="5126735"/>
            <a:ext cx="1238250" cy="45186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668523" y="5077205"/>
            <a:ext cx="1094993" cy="8829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43174" y="5152644"/>
            <a:ext cx="1143012" cy="35718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43174" y="5152631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4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2832379" y="5150637"/>
            <a:ext cx="76454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Ranking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500366" y="3859619"/>
            <a:ext cx="1270" cy="373380"/>
          </a:xfrm>
          <a:custGeom>
            <a:avLst/>
            <a:gdLst/>
            <a:ahLst/>
            <a:cxnLst/>
            <a:rect l="l" t="t" r="r" b="b"/>
            <a:pathLst>
              <a:path w="1270" h="373379">
                <a:moveTo>
                  <a:pt x="1181" y="0"/>
                </a:moveTo>
                <a:lnTo>
                  <a:pt x="0" y="3730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62304" y="4219854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58" y="76327"/>
                </a:lnTo>
                <a:lnTo>
                  <a:pt x="7620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3408" y="3796119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38341" y="0"/>
                </a:moveTo>
                <a:lnTo>
                  <a:pt x="0" y="76073"/>
                </a:lnTo>
                <a:lnTo>
                  <a:pt x="76200" y="76314"/>
                </a:lnTo>
                <a:lnTo>
                  <a:pt x="3834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54523" y="4126229"/>
            <a:ext cx="1094994" cy="73837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57100" y="4197858"/>
            <a:ext cx="220027" cy="1779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026914" y="4197858"/>
            <a:ext cx="217500" cy="17307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18085" y="4572279"/>
            <a:ext cx="59042" cy="789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26914" y="4577181"/>
            <a:ext cx="56527" cy="7406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00626" y="4152506"/>
            <a:ext cx="1000135" cy="64295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00625" y="4152506"/>
            <a:ext cx="1000125" cy="643255"/>
          </a:xfrm>
          <a:custGeom>
            <a:avLst/>
            <a:gdLst/>
            <a:ahLst/>
            <a:cxnLst/>
            <a:rect l="l" t="t" r="r" b="b"/>
            <a:pathLst>
              <a:path w="1000125" h="643254">
                <a:moveTo>
                  <a:pt x="0" y="321475"/>
                </a:moveTo>
                <a:lnTo>
                  <a:pt x="13207" y="247763"/>
                </a:lnTo>
                <a:lnTo>
                  <a:pt x="29153" y="213054"/>
                </a:lnTo>
                <a:lnTo>
                  <a:pt x="50827" y="180098"/>
                </a:lnTo>
                <a:lnTo>
                  <a:pt x="77854" y="149136"/>
                </a:lnTo>
                <a:lnTo>
                  <a:pt x="109858" y="120408"/>
                </a:lnTo>
                <a:lnTo>
                  <a:pt x="146465" y="94157"/>
                </a:lnTo>
                <a:lnTo>
                  <a:pt x="187300" y="70624"/>
                </a:lnTo>
                <a:lnTo>
                  <a:pt x="231986" y="50049"/>
                </a:lnTo>
                <a:lnTo>
                  <a:pt x="280148" y="32675"/>
                </a:lnTo>
                <a:lnTo>
                  <a:pt x="331413" y="18741"/>
                </a:lnTo>
                <a:lnTo>
                  <a:pt x="385403" y="8490"/>
                </a:lnTo>
                <a:lnTo>
                  <a:pt x="441745" y="2162"/>
                </a:lnTo>
                <a:lnTo>
                  <a:pt x="500062" y="0"/>
                </a:lnTo>
                <a:lnTo>
                  <a:pt x="558382" y="2162"/>
                </a:lnTo>
                <a:lnTo>
                  <a:pt x="614726" y="8490"/>
                </a:lnTo>
                <a:lnTo>
                  <a:pt x="668718" y="18741"/>
                </a:lnTo>
                <a:lnTo>
                  <a:pt x="719984" y="32675"/>
                </a:lnTo>
                <a:lnTo>
                  <a:pt x="768148" y="50049"/>
                </a:lnTo>
                <a:lnTo>
                  <a:pt x="812835" y="70624"/>
                </a:lnTo>
                <a:lnTo>
                  <a:pt x="853670" y="94157"/>
                </a:lnTo>
                <a:lnTo>
                  <a:pt x="890277" y="120408"/>
                </a:lnTo>
                <a:lnTo>
                  <a:pt x="922282" y="149136"/>
                </a:lnTo>
                <a:lnTo>
                  <a:pt x="949310" y="180098"/>
                </a:lnTo>
                <a:lnTo>
                  <a:pt x="970984" y="213054"/>
                </a:lnTo>
                <a:lnTo>
                  <a:pt x="986930" y="247763"/>
                </a:lnTo>
                <a:lnTo>
                  <a:pt x="1000137" y="321475"/>
                </a:lnTo>
                <a:lnTo>
                  <a:pt x="996773" y="358965"/>
                </a:lnTo>
                <a:lnTo>
                  <a:pt x="986930" y="395186"/>
                </a:lnTo>
                <a:lnTo>
                  <a:pt x="970984" y="429895"/>
                </a:lnTo>
                <a:lnTo>
                  <a:pt x="949310" y="462851"/>
                </a:lnTo>
                <a:lnTo>
                  <a:pt x="922282" y="493814"/>
                </a:lnTo>
                <a:lnTo>
                  <a:pt x="890277" y="522541"/>
                </a:lnTo>
                <a:lnTo>
                  <a:pt x="853670" y="548792"/>
                </a:lnTo>
                <a:lnTo>
                  <a:pt x="812835" y="572325"/>
                </a:lnTo>
                <a:lnTo>
                  <a:pt x="768148" y="592900"/>
                </a:lnTo>
                <a:lnTo>
                  <a:pt x="719984" y="610275"/>
                </a:lnTo>
                <a:lnTo>
                  <a:pt x="668718" y="624208"/>
                </a:lnTo>
                <a:lnTo>
                  <a:pt x="614726" y="634459"/>
                </a:lnTo>
                <a:lnTo>
                  <a:pt x="558382" y="640787"/>
                </a:lnTo>
                <a:lnTo>
                  <a:pt x="500062" y="642950"/>
                </a:lnTo>
                <a:lnTo>
                  <a:pt x="441745" y="640787"/>
                </a:lnTo>
                <a:lnTo>
                  <a:pt x="385403" y="634459"/>
                </a:lnTo>
                <a:lnTo>
                  <a:pt x="331413" y="624208"/>
                </a:lnTo>
                <a:lnTo>
                  <a:pt x="280148" y="610275"/>
                </a:lnTo>
                <a:lnTo>
                  <a:pt x="231986" y="592900"/>
                </a:lnTo>
                <a:lnTo>
                  <a:pt x="187300" y="572325"/>
                </a:lnTo>
                <a:lnTo>
                  <a:pt x="146465" y="548792"/>
                </a:lnTo>
                <a:lnTo>
                  <a:pt x="109858" y="522541"/>
                </a:lnTo>
                <a:lnTo>
                  <a:pt x="77854" y="493814"/>
                </a:lnTo>
                <a:lnTo>
                  <a:pt x="50827" y="462851"/>
                </a:lnTo>
                <a:lnTo>
                  <a:pt x="29153" y="429895"/>
                </a:lnTo>
                <a:lnTo>
                  <a:pt x="13207" y="395186"/>
                </a:lnTo>
                <a:lnTo>
                  <a:pt x="3364" y="358965"/>
                </a:lnTo>
                <a:lnTo>
                  <a:pt x="0" y="3214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3827449" y="4277131"/>
            <a:ext cx="1967864" cy="598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82370" algn="l"/>
                <a:tab pos="1391285" algn="l"/>
              </a:tabLst>
            </a:pPr>
            <a:r>
              <a:rPr sz="2700" u="heavy" baseline="1543" dirty="0">
                <a:latin typeface="Calibri"/>
                <a:cs typeface="Calibri"/>
              </a:rPr>
              <a:t> 	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  <a:p>
            <a:pPr marR="184150" algn="ctr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4-7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72187" y="3507320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76276" y="0"/>
                </a:moveTo>
                <a:lnTo>
                  <a:pt x="0" y="37960"/>
                </a:lnTo>
                <a:lnTo>
                  <a:pt x="76136" y="76200"/>
                </a:lnTo>
                <a:lnTo>
                  <a:pt x="76276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500687" y="2023935"/>
            <a:ext cx="1711325" cy="1259840"/>
          </a:xfrm>
          <a:custGeom>
            <a:avLst/>
            <a:gdLst/>
            <a:ahLst/>
            <a:cxnLst/>
            <a:rect l="l" t="t" r="r" b="b"/>
            <a:pathLst>
              <a:path w="1711325" h="1259839">
                <a:moveTo>
                  <a:pt x="1710728" y="1259459"/>
                </a:moveTo>
                <a:lnTo>
                  <a:pt x="1710728" y="0"/>
                </a:lnTo>
                <a:lnTo>
                  <a:pt x="0" y="0"/>
                </a:lnTo>
                <a:lnTo>
                  <a:pt x="0" y="341947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62587" y="23531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00700" y="2795193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800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62600" y="329049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00128" y="3724681"/>
            <a:ext cx="1905" cy="365125"/>
          </a:xfrm>
          <a:custGeom>
            <a:avLst/>
            <a:gdLst/>
            <a:ahLst/>
            <a:cxnLst/>
            <a:rect l="l" t="t" r="r" b="b"/>
            <a:pathLst>
              <a:path w="1904" h="365125">
                <a:moveTo>
                  <a:pt x="1358" y="0"/>
                </a:moveTo>
                <a:lnTo>
                  <a:pt x="0" y="365124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62079" y="4076966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20" y="76339"/>
                </a:lnTo>
                <a:lnTo>
                  <a:pt x="76200" y="279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97551" y="1678876"/>
            <a:ext cx="2481580" cy="1604645"/>
          </a:xfrm>
          <a:custGeom>
            <a:avLst/>
            <a:gdLst/>
            <a:ahLst/>
            <a:cxnLst/>
            <a:rect l="l" t="t" r="r" b="b"/>
            <a:pathLst>
              <a:path w="2481579" h="1604645">
                <a:moveTo>
                  <a:pt x="2481287" y="1604517"/>
                </a:moveTo>
                <a:lnTo>
                  <a:pt x="2481287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934038" y="16407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17379" y="1795056"/>
            <a:ext cx="561340" cy="570865"/>
          </a:xfrm>
          <a:custGeom>
            <a:avLst/>
            <a:gdLst/>
            <a:ahLst/>
            <a:cxnLst/>
            <a:rect l="l" t="t" r="r" b="b"/>
            <a:pathLst>
              <a:path w="561339" h="570864">
                <a:moveTo>
                  <a:pt x="560717" y="0"/>
                </a:moveTo>
                <a:lnTo>
                  <a:pt x="0" y="0"/>
                </a:lnTo>
                <a:lnTo>
                  <a:pt x="0" y="570826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79292" y="23531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214674" y="2795193"/>
            <a:ext cx="0" cy="436880"/>
          </a:xfrm>
          <a:custGeom>
            <a:avLst/>
            <a:gdLst/>
            <a:ahLst/>
            <a:cxnLst/>
            <a:rect l="l" t="t" r="r" b="b"/>
            <a:pathLst>
              <a:path h="436880">
                <a:moveTo>
                  <a:pt x="0" y="0"/>
                </a:moveTo>
                <a:lnTo>
                  <a:pt x="0" y="4365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76574" y="321905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214090" y="3796119"/>
            <a:ext cx="1905" cy="436880"/>
          </a:xfrm>
          <a:custGeom>
            <a:avLst/>
            <a:gdLst/>
            <a:ahLst/>
            <a:cxnLst/>
            <a:rect l="l" t="t" r="r" b="b"/>
            <a:pathLst>
              <a:path w="1905" h="436879">
                <a:moveTo>
                  <a:pt x="1384" y="0"/>
                </a:moveTo>
                <a:lnTo>
                  <a:pt x="0" y="4365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76016" y="4219854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58" y="76327"/>
                </a:lnTo>
                <a:lnTo>
                  <a:pt x="7620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786187" y="4435983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76250" y="0"/>
                </a:moveTo>
                <a:lnTo>
                  <a:pt x="0" y="37998"/>
                </a:lnTo>
                <a:lnTo>
                  <a:pt x="76149" y="76200"/>
                </a:lnTo>
                <a:lnTo>
                  <a:pt x="7625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090" y="4653369"/>
            <a:ext cx="1905" cy="436880"/>
          </a:xfrm>
          <a:custGeom>
            <a:avLst/>
            <a:gdLst/>
            <a:ahLst/>
            <a:cxnLst/>
            <a:rect l="l" t="t" r="r" b="b"/>
            <a:pathLst>
              <a:path w="1905" h="436879">
                <a:moveTo>
                  <a:pt x="1384" y="0"/>
                </a:moveTo>
                <a:lnTo>
                  <a:pt x="0" y="4365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176016" y="5077117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58" y="76326"/>
                </a:lnTo>
                <a:lnTo>
                  <a:pt x="7620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6197637" y="1995461"/>
            <a:ext cx="38544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197637" y="1361554"/>
            <a:ext cx="38544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350778" y="2861855"/>
            <a:ext cx="10991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logical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297514" y="3781514"/>
            <a:ext cx="11391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inverted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064550" y="2861855"/>
            <a:ext cx="10991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logical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588044" y="3852836"/>
            <a:ext cx="56515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qu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798688" y="4719231"/>
            <a:ext cx="135128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retrieved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2207653" y="1923910"/>
            <a:ext cx="9486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user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828533" y="1670253"/>
            <a:ext cx="1950085" cy="1871980"/>
          </a:xfrm>
          <a:custGeom>
            <a:avLst/>
            <a:gdLst/>
            <a:ahLst/>
            <a:cxnLst/>
            <a:rect l="l" t="t" r="r" b="b"/>
            <a:pathLst>
              <a:path w="1950085" h="1871979">
                <a:moveTo>
                  <a:pt x="1949564" y="0"/>
                </a:moveTo>
                <a:lnTo>
                  <a:pt x="0" y="0"/>
                </a:lnTo>
                <a:lnTo>
                  <a:pt x="0" y="1871929"/>
                </a:lnTo>
                <a:lnTo>
                  <a:pt x="738746" y="1871929"/>
                </a:lnTo>
              </a:path>
            </a:pathLst>
          </a:custGeom>
          <a:ln w="19050">
            <a:solidFill>
              <a:srgbClr val="6699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554592" y="35040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280325" y="3504793"/>
            <a:ext cx="246126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user </a:t>
            </a:r>
            <a:r>
              <a:rPr sz="1800" spc="-10" dirty="0">
                <a:latin typeface="Calibri"/>
                <a:cs typeface="Calibri"/>
              </a:rPr>
              <a:t>feedback 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2700" spc="-15" baseline="10802" dirty="0">
                <a:latin typeface="Calibri"/>
                <a:cs typeface="Calibri"/>
              </a:rPr>
              <a:t>Operations</a:t>
            </a:r>
            <a:endParaRPr sz="2700" baseline="10802">
              <a:latin typeface="Calibri"/>
              <a:cs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957262" y="1558112"/>
            <a:ext cx="2766060" cy="3769995"/>
          </a:xfrm>
          <a:custGeom>
            <a:avLst/>
            <a:gdLst/>
            <a:ahLst/>
            <a:cxnLst/>
            <a:rect l="l" t="t" r="r" b="b"/>
            <a:pathLst>
              <a:path w="2766060" h="3769995">
                <a:moveTo>
                  <a:pt x="1673529" y="3769741"/>
                </a:moveTo>
                <a:lnTo>
                  <a:pt x="0" y="3769741"/>
                </a:lnTo>
                <a:lnTo>
                  <a:pt x="116" y="3718798"/>
                </a:lnTo>
                <a:lnTo>
                  <a:pt x="233" y="3667856"/>
                </a:lnTo>
                <a:lnTo>
                  <a:pt x="350" y="3616914"/>
                </a:lnTo>
                <a:lnTo>
                  <a:pt x="467" y="3565971"/>
                </a:lnTo>
                <a:lnTo>
                  <a:pt x="584" y="3515029"/>
                </a:lnTo>
                <a:lnTo>
                  <a:pt x="701" y="3464087"/>
                </a:lnTo>
                <a:lnTo>
                  <a:pt x="817" y="3413144"/>
                </a:lnTo>
                <a:lnTo>
                  <a:pt x="934" y="3362202"/>
                </a:lnTo>
                <a:lnTo>
                  <a:pt x="1051" y="3311260"/>
                </a:lnTo>
                <a:lnTo>
                  <a:pt x="1168" y="3260317"/>
                </a:lnTo>
                <a:lnTo>
                  <a:pt x="1284" y="3209375"/>
                </a:lnTo>
                <a:lnTo>
                  <a:pt x="1401" y="3158432"/>
                </a:lnTo>
                <a:lnTo>
                  <a:pt x="1518" y="3107490"/>
                </a:lnTo>
                <a:lnTo>
                  <a:pt x="1635" y="3056547"/>
                </a:lnTo>
                <a:lnTo>
                  <a:pt x="1751" y="3005605"/>
                </a:lnTo>
                <a:lnTo>
                  <a:pt x="1868" y="2954663"/>
                </a:lnTo>
                <a:lnTo>
                  <a:pt x="1985" y="2903720"/>
                </a:lnTo>
                <a:lnTo>
                  <a:pt x="2101" y="2852778"/>
                </a:lnTo>
                <a:lnTo>
                  <a:pt x="2218" y="2801835"/>
                </a:lnTo>
                <a:lnTo>
                  <a:pt x="2335" y="2750893"/>
                </a:lnTo>
                <a:lnTo>
                  <a:pt x="2451" y="2699950"/>
                </a:lnTo>
                <a:lnTo>
                  <a:pt x="2568" y="2649008"/>
                </a:lnTo>
                <a:lnTo>
                  <a:pt x="2685" y="2598065"/>
                </a:lnTo>
                <a:lnTo>
                  <a:pt x="2801" y="2547123"/>
                </a:lnTo>
                <a:lnTo>
                  <a:pt x="2918" y="2496180"/>
                </a:lnTo>
                <a:lnTo>
                  <a:pt x="3035" y="2445238"/>
                </a:lnTo>
                <a:lnTo>
                  <a:pt x="3151" y="2394295"/>
                </a:lnTo>
                <a:lnTo>
                  <a:pt x="3268" y="2343353"/>
                </a:lnTo>
                <a:lnTo>
                  <a:pt x="3385" y="2292410"/>
                </a:lnTo>
                <a:lnTo>
                  <a:pt x="3501" y="2241468"/>
                </a:lnTo>
                <a:lnTo>
                  <a:pt x="3618" y="2190525"/>
                </a:lnTo>
                <a:lnTo>
                  <a:pt x="3734" y="2139583"/>
                </a:lnTo>
                <a:lnTo>
                  <a:pt x="3851" y="2088640"/>
                </a:lnTo>
                <a:lnTo>
                  <a:pt x="3968" y="2037698"/>
                </a:lnTo>
                <a:lnTo>
                  <a:pt x="4084" y="1986755"/>
                </a:lnTo>
                <a:lnTo>
                  <a:pt x="4201" y="1935813"/>
                </a:lnTo>
                <a:lnTo>
                  <a:pt x="4317" y="1884870"/>
                </a:lnTo>
                <a:lnTo>
                  <a:pt x="4434" y="1833927"/>
                </a:lnTo>
                <a:lnTo>
                  <a:pt x="4551" y="1782985"/>
                </a:lnTo>
                <a:lnTo>
                  <a:pt x="4667" y="1732042"/>
                </a:lnTo>
                <a:lnTo>
                  <a:pt x="4784" y="1681100"/>
                </a:lnTo>
                <a:lnTo>
                  <a:pt x="4901" y="1630157"/>
                </a:lnTo>
                <a:lnTo>
                  <a:pt x="5017" y="1579215"/>
                </a:lnTo>
                <a:lnTo>
                  <a:pt x="5134" y="1528272"/>
                </a:lnTo>
                <a:lnTo>
                  <a:pt x="5250" y="1477330"/>
                </a:lnTo>
                <a:lnTo>
                  <a:pt x="5367" y="1426387"/>
                </a:lnTo>
                <a:lnTo>
                  <a:pt x="5484" y="1375445"/>
                </a:lnTo>
                <a:lnTo>
                  <a:pt x="5600" y="1324502"/>
                </a:lnTo>
                <a:lnTo>
                  <a:pt x="5717" y="1273560"/>
                </a:lnTo>
                <a:lnTo>
                  <a:pt x="5834" y="1222617"/>
                </a:lnTo>
                <a:lnTo>
                  <a:pt x="5950" y="1171675"/>
                </a:lnTo>
                <a:lnTo>
                  <a:pt x="6067" y="1120732"/>
                </a:lnTo>
                <a:lnTo>
                  <a:pt x="6184" y="1069790"/>
                </a:lnTo>
                <a:lnTo>
                  <a:pt x="6300" y="1018847"/>
                </a:lnTo>
                <a:lnTo>
                  <a:pt x="6417" y="967905"/>
                </a:lnTo>
                <a:lnTo>
                  <a:pt x="6534" y="916962"/>
                </a:lnTo>
                <a:lnTo>
                  <a:pt x="6650" y="866020"/>
                </a:lnTo>
                <a:lnTo>
                  <a:pt x="6767" y="815077"/>
                </a:lnTo>
                <a:lnTo>
                  <a:pt x="6884" y="764135"/>
                </a:lnTo>
                <a:lnTo>
                  <a:pt x="7000" y="713193"/>
                </a:lnTo>
                <a:lnTo>
                  <a:pt x="7117" y="662250"/>
                </a:lnTo>
                <a:lnTo>
                  <a:pt x="7234" y="611308"/>
                </a:lnTo>
                <a:lnTo>
                  <a:pt x="7351" y="560365"/>
                </a:lnTo>
                <a:lnTo>
                  <a:pt x="7467" y="509423"/>
                </a:lnTo>
                <a:lnTo>
                  <a:pt x="7584" y="458480"/>
                </a:lnTo>
                <a:lnTo>
                  <a:pt x="7701" y="407538"/>
                </a:lnTo>
                <a:lnTo>
                  <a:pt x="7818" y="356596"/>
                </a:lnTo>
                <a:lnTo>
                  <a:pt x="7934" y="305653"/>
                </a:lnTo>
                <a:lnTo>
                  <a:pt x="8051" y="254711"/>
                </a:lnTo>
                <a:lnTo>
                  <a:pt x="8168" y="203769"/>
                </a:lnTo>
                <a:lnTo>
                  <a:pt x="8285" y="152826"/>
                </a:lnTo>
                <a:lnTo>
                  <a:pt x="8402" y="101884"/>
                </a:lnTo>
                <a:lnTo>
                  <a:pt x="8519" y="50942"/>
                </a:lnTo>
                <a:lnTo>
                  <a:pt x="8636" y="0"/>
                </a:lnTo>
                <a:lnTo>
                  <a:pt x="2765971" y="0"/>
                </a:lnTo>
              </a:path>
            </a:pathLst>
          </a:custGeom>
          <a:ln w="19050">
            <a:solidFill>
              <a:srgbClr val="6699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710533" y="15200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372273" y="5281612"/>
            <a:ext cx="114046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ranked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136" name="object 1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7549" y="1391805"/>
            <a:ext cx="1786255" cy="714375"/>
          </a:xfrm>
          <a:custGeom>
            <a:avLst/>
            <a:gdLst/>
            <a:ahLst/>
            <a:cxnLst/>
            <a:rect l="l" t="t" r="r" b="b"/>
            <a:pathLst>
              <a:path w="1786254" h="714375">
                <a:moveTo>
                  <a:pt x="1666887" y="0"/>
                </a:moveTo>
                <a:lnTo>
                  <a:pt x="119062" y="0"/>
                </a:lnTo>
                <a:lnTo>
                  <a:pt x="72716" y="9355"/>
                </a:lnTo>
                <a:lnTo>
                  <a:pt x="34871" y="34871"/>
                </a:lnTo>
                <a:lnTo>
                  <a:pt x="9355" y="72716"/>
                </a:lnTo>
                <a:lnTo>
                  <a:pt x="0" y="119062"/>
                </a:lnTo>
                <a:lnTo>
                  <a:pt x="0" y="595312"/>
                </a:lnTo>
                <a:lnTo>
                  <a:pt x="9355" y="641658"/>
                </a:lnTo>
                <a:lnTo>
                  <a:pt x="34871" y="679503"/>
                </a:lnTo>
                <a:lnTo>
                  <a:pt x="72716" y="705019"/>
                </a:lnTo>
                <a:lnTo>
                  <a:pt x="119062" y="714375"/>
                </a:lnTo>
                <a:lnTo>
                  <a:pt x="1666887" y="714375"/>
                </a:lnTo>
                <a:lnTo>
                  <a:pt x="1713228" y="705019"/>
                </a:lnTo>
                <a:lnTo>
                  <a:pt x="1751074" y="679503"/>
                </a:lnTo>
                <a:lnTo>
                  <a:pt x="1776592" y="641658"/>
                </a:lnTo>
                <a:lnTo>
                  <a:pt x="1785950" y="595312"/>
                </a:lnTo>
                <a:lnTo>
                  <a:pt x="1785950" y="119062"/>
                </a:lnTo>
                <a:lnTo>
                  <a:pt x="1776592" y="72716"/>
                </a:lnTo>
                <a:lnTo>
                  <a:pt x="1751074" y="34871"/>
                </a:lnTo>
                <a:lnTo>
                  <a:pt x="1713228" y="9355"/>
                </a:lnTo>
                <a:lnTo>
                  <a:pt x="1666887" y="0"/>
                </a:lnTo>
                <a:close/>
              </a:path>
            </a:pathLst>
          </a:custGeom>
          <a:solidFill>
            <a:srgbClr val="B9F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67277" y="1820430"/>
            <a:ext cx="284480" cy="284480"/>
          </a:xfrm>
          <a:custGeom>
            <a:avLst/>
            <a:gdLst/>
            <a:ahLst/>
            <a:cxnLst/>
            <a:rect l="l" t="t" r="r" b="b"/>
            <a:pathLst>
              <a:path w="284479" h="284480">
                <a:moveTo>
                  <a:pt x="142201" y="0"/>
                </a:moveTo>
                <a:lnTo>
                  <a:pt x="97254" y="7249"/>
                </a:lnTo>
                <a:lnTo>
                  <a:pt x="58218" y="27436"/>
                </a:lnTo>
                <a:lnTo>
                  <a:pt x="27436" y="58218"/>
                </a:lnTo>
                <a:lnTo>
                  <a:pt x="7249" y="97254"/>
                </a:lnTo>
                <a:lnTo>
                  <a:pt x="0" y="142201"/>
                </a:lnTo>
                <a:lnTo>
                  <a:pt x="7249" y="187149"/>
                </a:lnTo>
                <a:lnTo>
                  <a:pt x="27436" y="226184"/>
                </a:lnTo>
                <a:lnTo>
                  <a:pt x="58218" y="256967"/>
                </a:lnTo>
                <a:lnTo>
                  <a:pt x="97254" y="277154"/>
                </a:lnTo>
                <a:lnTo>
                  <a:pt x="142201" y="284403"/>
                </a:lnTo>
                <a:lnTo>
                  <a:pt x="187149" y="277154"/>
                </a:lnTo>
                <a:lnTo>
                  <a:pt x="226184" y="256967"/>
                </a:lnTo>
                <a:lnTo>
                  <a:pt x="256967" y="226184"/>
                </a:lnTo>
                <a:lnTo>
                  <a:pt x="277154" y="187149"/>
                </a:lnTo>
                <a:lnTo>
                  <a:pt x="284403" y="142201"/>
                </a:lnTo>
                <a:lnTo>
                  <a:pt x="277154" y="97254"/>
                </a:lnTo>
                <a:lnTo>
                  <a:pt x="256967" y="58218"/>
                </a:lnTo>
                <a:lnTo>
                  <a:pt x="226184" y="27436"/>
                </a:lnTo>
                <a:lnTo>
                  <a:pt x="187149" y="7249"/>
                </a:lnTo>
                <a:lnTo>
                  <a:pt x="142201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06673" y="1841982"/>
            <a:ext cx="20574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9125" y="5526583"/>
            <a:ext cx="1786255" cy="714375"/>
          </a:xfrm>
          <a:custGeom>
            <a:avLst/>
            <a:gdLst/>
            <a:ahLst/>
            <a:cxnLst/>
            <a:rect l="l" t="t" r="r" b="b"/>
            <a:pathLst>
              <a:path w="1786254" h="714375">
                <a:moveTo>
                  <a:pt x="1666887" y="0"/>
                </a:moveTo>
                <a:lnTo>
                  <a:pt x="119062" y="0"/>
                </a:lnTo>
                <a:lnTo>
                  <a:pt x="72716" y="9355"/>
                </a:lnTo>
                <a:lnTo>
                  <a:pt x="34871" y="34871"/>
                </a:lnTo>
                <a:lnTo>
                  <a:pt x="9355" y="72716"/>
                </a:lnTo>
                <a:lnTo>
                  <a:pt x="0" y="119062"/>
                </a:lnTo>
                <a:lnTo>
                  <a:pt x="0" y="595312"/>
                </a:lnTo>
                <a:lnTo>
                  <a:pt x="9355" y="641658"/>
                </a:lnTo>
                <a:lnTo>
                  <a:pt x="34871" y="679503"/>
                </a:lnTo>
                <a:lnTo>
                  <a:pt x="72716" y="705019"/>
                </a:lnTo>
                <a:lnTo>
                  <a:pt x="119062" y="714374"/>
                </a:lnTo>
                <a:lnTo>
                  <a:pt x="1666887" y="714374"/>
                </a:lnTo>
                <a:lnTo>
                  <a:pt x="1713228" y="705019"/>
                </a:lnTo>
                <a:lnTo>
                  <a:pt x="1751074" y="679503"/>
                </a:lnTo>
                <a:lnTo>
                  <a:pt x="1776592" y="641658"/>
                </a:lnTo>
                <a:lnTo>
                  <a:pt x="1785950" y="595312"/>
                </a:lnTo>
                <a:lnTo>
                  <a:pt x="1785950" y="119062"/>
                </a:lnTo>
                <a:lnTo>
                  <a:pt x="1776592" y="72716"/>
                </a:lnTo>
                <a:lnTo>
                  <a:pt x="1751074" y="34871"/>
                </a:lnTo>
                <a:lnTo>
                  <a:pt x="1713228" y="9355"/>
                </a:lnTo>
                <a:lnTo>
                  <a:pt x="1666887" y="0"/>
                </a:lnTo>
                <a:close/>
              </a:path>
            </a:pathLst>
          </a:custGeom>
          <a:solidFill>
            <a:srgbClr val="B9F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9125" y="5000637"/>
            <a:ext cx="1786255" cy="714375"/>
          </a:xfrm>
          <a:custGeom>
            <a:avLst/>
            <a:gdLst/>
            <a:ahLst/>
            <a:cxnLst/>
            <a:rect l="l" t="t" r="r" b="b"/>
            <a:pathLst>
              <a:path w="1786254" h="714375">
                <a:moveTo>
                  <a:pt x="1666887" y="0"/>
                </a:moveTo>
                <a:lnTo>
                  <a:pt x="119062" y="0"/>
                </a:lnTo>
                <a:lnTo>
                  <a:pt x="72716" y="9355"/>
                </a:lnTo>
                <a:lnTo>
                  <a:pt x="34871" y="34871"/>
                </a:lnTo>
                <a:lnTo>
                  <a:pt x="9355" y="72716"/>
                </a:lnTo>
                <a:lnTo>
                  <a:pt x="0" y="119062"/>
                </a:lnTo>
                <a:lnTo>
                  <a:pt x="0" y="595312"/>
                </a:lnTo>
                <a:lnTo>
                  <a:pt x="9355" y="641658"/>
                </a:lnTo>
                <a:lnTo>
                  <a:pt x="34871" y="679503"/>
                </a:lnTo>
                <a:lnTo>
                  <a:pt x="72716" y="705019"/>
                </a:lnTo>
                <a:lnTo>
                  <a:pt x="119062" y="714375"/>
                </a:lnTo>
                <a:lnTo>
                  <a:pt x="1666887" y="714375"/>
                </a:lnTo>
                <a:lnTo>
                  <a:pt x="1713228" y="705019"/>
                </a:lnTo>
                <a:lnTo>
                  <a:pt x="1751074" y="679503"/>
                </a:lnTo>
                <a:lnTo>
                  <a:pt x="1776592" y="641658"/>
                </a:lnTo>
                <a:lnTo>
                  <a:pt x="1785950" y="595312"/>
                </a:lnTo>
                <a:lnTo>
                  <a:pt x="1785950" y="119062"/>
                </a:lnTo>
                <a:lnTo>
                  <a:pt x="1776592" y="72716"/>
                </a:lnTo>
                <a:lnTo>
                  <a:pt x="1751074" y="34871"/>
                </a:lnTo>
                <a:lnTo>
                  <a:pt x="1713228" y="9355"/>
                </a:lnTo>
                <a:lnTo>
                  <a:pt x="1666887" y="0"/>
                </a:lnTo>
                <a:close/>
              </a:path>
            </a:pathLst>
          </a:custGeom>
          <a:solidFill>
            <a:srgbClr val="B9F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5429262"/>
            <a:ext cx="214629" cy="214629"/>
          </a:xfrm>
          <a:custGeom>
            <a:avLst/>
            <a:gdLst/>
            <a:ahLst/>
            <a:cxnLst/>
            <a:rect l="l" t="t" r="r" b="b"/>
            <a:pathLst>
              <a:path w="214629" h="214629">
                <a:moveTo>
                  <a:pt x="107162" y="0"/>
                </a:moveTo>
                <a:lnTo>
                  <a:pt x="65451" y="8421"/>
                </a:lnTo>
                <a:lnTo>
                  <a:pt x="31388" y="31388"/>
                </a:lnTo>
                <a:lnTo>
                  <a:pt x="8421" y="65451"/>
                </a:lnTo>
                <a:lnTo>
                  <a:pt x="0" y="107162"/>
                </a:lnTo>
                <a:lnTo>
                  <a:pt x="8421" y="148874"/>
                </a:lnTo>
                <a:lnTo>
                  <a:pt x="31388" y="182937"/>
                </a:lnTo>
                <a:lnTo>
                  <a:pt x="65451" y="205903"/>
                </a:lnTo>
                <a:lnTo>
                  <a:pt x="107162" y="214325"/>
                </a:lnTo>
                <a:lnTo>
                  <a:pt x="148866" y="205903"/>
                </a:lnTo>
                <a:lnTo>
                  <a:pt x="182926" y="182937"/>
                </a:lnTo>
                <a:lnTo>
                  <a:pt x="205891" y="148874"/>
                </a:lnTo>
                <a:lnTo>
                  <a:pt x="214312" y="107162"/>
                </a:lnTo>
                <a:lnTo>
                  <a:pt x="205891" y="65451"/>
                </a:lnTo>
                <a:lnTo>
                  <a:pt x="182926" y="31388"/>
                </a:lnTo>
                <a:lnTo>
                  <a:pt x="148866" y="8421"/>
                </a:lnTo>
                <a:lnTo>
                  <a:pt x="107162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14862" y="5394180"/>
            <a:ext cx="128905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57687" y="5955202"/>
            <a:ext cx="546100" cy="214629"/>
          </a:xfrm>
          <a:custGeom>
            <a:avLst/>
            <a:gdLst/>
            <a:ahLst/>
            <a:cxnLst/>
            <a:rect l="l" t="t" r="r" b="b"/>
            <a:pathLst>
              <a:path w="546100" h="214629">
                <a:moveTo>
                  <a:pt x="438467" y="0"/>
                </a:moveTo>
                <a:lnTo>
                  <a:pt x="107162" y="0"/>
                </a:lnTo>
                <a:lnTo>
                  <a:pt x="65451" y="8421"/>
                </a:lnTo>
                <a:lnTo>
                  <a:pt x="31388" y="31388"/>
                </a:lnTo>
                <a:lnTo>
                  <a:pt x="8421" y="65451"/>
                </a:lnTo>
                <a:lnTo>
                  <a:pt x="0" y="107162"/>
                </a:lnTo>
                <a:lnTo>
                  <a:pt x="8421" y="148874"/>
                </a:lnTo>
                <a:lnTo>
                  <a:pt x="31388" y="182937"/>
                </a:lnTo>
                <a:lnTo>
                  <a:pt x="65451" y="205903"/>
                </a:lnTo>
                <a:lnTo>
                  <a:pt x="107162" y="214325"/>
                </a:lnTo>
                <a:lnTo>
                  <a:pt x="438467" y="214325"/>
                </a:lnTo>
                <a:lnTo>
                  <a:pt x="480179" y="205903"/>
                </a:lnTo>
                <a:lnTo>
                  <a:pt x="514242" y="182937"/>
                </a:lnTo>
                <a:lnTo>
                  <a:pt x="537208" y="148874"/>
                </a:lnTo>
                <a:lnTo>
                  <a:pt x="545630" y="107162"/>
                </a:lnTo>
                <a:lnTo>
                  <a:pt x="537208" y="65451"/>
                </a:lnTo>
                <a:lnTo>
                  <a:pt x="514242" y="31388"/>
                </a:lnTo>
                <a:lnTo>
                  <a:pt x="480179" y="8421"/>
                </a:lnTo>
                <a:lnTo>
                  <a:pt x="438467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25200" y="5954414"/>
            <a:ext cx="41148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300" b="1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74942" y="4214825"/>
            <a:ext cx="1786255" cy="857250"/>
          </a:xfrm>
          <a:custGeom>
            <a:avLst/>
            <a:gdLst/>
            <a:ahLst/>
            <a:cxnLst/>
            <a:rect l="l" t="t" r="r" b="b"/>
            <a:pathLst>
              <a:path w="1786254" h="857250">
                <a:moveTo>
                  <a:pt x="1643075" y="0"/>
                </a:moveTo>
                <a:lnTo>
                  <a:pt x="142875" y="0"/>
                </a:ln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0" y="714375"/>
                </a:lnTo>
                <a:lnTo>
                  <a:pt x="7284" y="759533"/>
                </a:lnTo>
                <a:lnTo>
                  <a:pt x="27567" y="798754"/>
                </a:lnTo>
                <a:lnTo>
                  <a:pt x="58495" y="829682"/>
                </a:lnTo>
                <a:lnTo>
                  <a:pt x="97716" y="849965"/>
                </a:lnTo>
                <a:lnTo>
                  <a:pt x="142875" y="857250"/>
                </a:lnTo>
                <a:lnTo>
                  <a:pt x="1643075" y="857250"/>
                </a:lnTo>
                <a:lnTo>
                  <a:pt x="1688233" y="849965"/>
                </a:lnTo>
                <a:lnTo>
                  <a:pt x="1727454" y="829682"/>
                </a:lnTo>
                <a:lnTo>
                  <a:pt x="1758382" y="798754"/>
                </a:lnTo>
                <a:lnTo>
                  <a:pt x="1778666" y="759533"/>
                </a:lnTo>
                <a:lnTo>
                  <a:pt x="1785950" y="714375"/>
                </a:lnTo>
                <a:lnTo>
                  <a:pt x="1785950" y="142875"/>
                </a:lnTo>
                <a:lnTo>
                  <a:pt x="1778666" y="97716"/>
                </a:lnTo>
                <a:lnTo>
                  <a:pt x="1758382" y="58495"/>
                </a:lnTo>
                <a:lnTo>
                  <a:pt x="1727454" y="27567"/>
                </a:lnTo>
                <a:lnTo>
                  <a:pt x="1688233" y="7284"/>
                </a:lnTo>
                <a:lnTo>
                  <a:pt x="1643075" y="0"/>
                </a:lnTo>
                <a:close/>
              </a:path>
            </a:pathLst>
          </a:custGeom>
          <a:solidFill>
            <a:srgbClr val="B9F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071" y="459788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57962" y="4620107"/>
            <a:ext cx="20574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9079" y="253745"/>
            <a:ext cx="529283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18353" y="455676"/>
            <a:ext cx="2809494" cy="541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Course Organization </a:t>
            </a:r>
            <a:r>
              <a:rPr sz="2400" spc="-5" dirty="0"/>
              <a:t>(after</a:t>
            </a:r>
            <a:r>
              <a:rPr sz="2400" spc="-405" dirty="0"/>
              <a:t> </a:t>
            </a:r>
            <a:r>
              <a:rPr sz="2400" spc="-5" dirty="0"/>
              <a:t>Midterm)</a:t>
            </a:r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6812280" y="4269485"/>
            <a:ext cx="1380744" cy="809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70369" y="4306823"/>
            <a:ext cx="413562" cy="6819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17828" y="4306823"/>
            <a:ext cx="416344" cy="6819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58012" y="4384687"/>
            <a:ext cx="1285887" cy="6250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58012" y="4295381"/>
            <a:ext cx="1285887" cy="178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8012" y="4295394"/>
            <a:ext cx="1285875" cy="714375"/>
          </a:xfrm>
          <a:custGeom>
            <a:avLst/>
            <a:gdLst/>
            <a:ahLst/>
            <a:cxnLst/>
            <a:rect l="l" t="t" r="r" b="b"/>
            <a:pathLst>
              <a:path w="1285875" h="714375">
                <a:moveTo>
                  <a:pt x="1285887" y="89293"/>
                </a:moveTo>
                <a:lnTo>
                  <a:pt x="1248404" y="119408"/>
                </a:lnTo>
                <a:lnTo>
                  <a:pt x="1185788" y="137162"/>
                </a:lnTo>
                <a:lnTo>
                  <a:pt x="1144639" y="145141"/>
                </a:lnTo>
                <a:lnTo>
                  <a:pt x="1097573" y="152433"/>
                </a:lnTo>
                <a:lnTo>
                  <a:pt x="1045072" y="158970"/>
                </a:lnTo>
                <a:lnTo>
                  <a:pt x="987619" y="164685"/>
                </a:lnTo>
                <a:lnTo>
                  <a:pt x="925695" y="169511"/>
                </a:lnTo>
                <a:lnTo>
                  <a:pt x="859784" y="173381"/>
                </a:lnTo>
                <a:lnTo>
                  <a:pt x="790368" y="176229"/>
                </a:lnTo>
                <a:lnTo>
                  <a:pt x="717929" y="177986"/>
                </a:lnTo>
                <a:lnTo>
                  <a:pt x="642950" y="178587"/>
                </a:lnTo>
                <a:lnTo>
                  <a:pt x="567968" y="177986"/>
                </a:lnTo>
                <a:lnTo>
                  <a:pt x="495527" y="176229"/>
                </a:lnTo>
                <a:lnTo>
                  <a:pt x="426109" y="173381"/>
                </a:lnTo>
                <a:lnTo>
                  <a:pt x="360196" y="169511"/>
                </a:lnTo>
                <a:lnTo>
                  <a:pt x="298272" y="164685"/>
                </a:lnTo>
                <a:lnTo>
                  <a:pt x="240817" y="158970"/>
                </a:lnTo>
                <a:lnTo>
                  <a:pt x="188315" y="152433"/>
                </a:lnTo>
                <a:lnTo>
                  <a:pt x="141248" y="145141"/>
                </a:lnTo>
                <a:lnTo>
                  <a:pt x="100099" y="137162"/>
                </a:lnTo>
                <a:lnTo>
                  <a:pt x="37483" y="119408"/>
                </a:lnTo>
                <a:lnTo>
                  <a:pt x="4325" y="99706"/>
                </a:lnTo>
                <a:lnTo>
                  <a:pt x="0" y="89293"/>
                </a:lnTo>
                <a:lnTo>
                  <a:pt x="37488" y="59179"/>
                </a:lnTo>
                <a:lnTo>
                  <a:pt x="100105" y="41425"/>
                </a:lnTo>
                <a:lnTo>
                  <a:pt x="141254" y="33445"/>
                </a:lnTo>
                <a:lnTo>
                  <a:pt x="188320" y="26154"/>
                </a:lnTo>
                <a:lnTo>
                  <a:pt x="240821" y="19617"/>
                </a:lnTo>
                <a:lnTo>
                  <a:pt x="298275" y="13902"/>
                </a:lnTo>
                <a:lnTo>
                  <a:pt x="360199" y="9076"/>
                </a:lnTo>
                <a:lnTo>
                  <a:pt x="426110" y="5205"/>
                </a:lnTo>
                <a:lnTo>
                  <a:pt x="495528" y="2358"/>
                </a:lnTo>
                <a:lnTo>
                  <a:pt x="567968" y="600"/>
                </a:lnTo>
                <a:lnTo>
                  <a:pt x="642950" y="0"/>
                </a:lnTo>
                <a:lnTo>
                  <a:pt x="717931" y="600"/>
                </a:lnTo>
                <a:lnTo>
                  <a:pt x="790372" y="2358"/>
                </a:lnTo>
                <a:lnTo>
                  <a:pt x="859789" y="5205"/>
                </a:lnTo>
                <a:lnTo>
                  <a:pt x="925701" y="9076"/>
                </a:lnTo>
                <a:lnTo>
                  <a:pt x="987624" y="13902"/>
                </a:lnTo>
                <a:lnTo>
                  <a:pt x="1045077" y="19617"/>
                </a:lnTo>
                <a:lnTo>
                  <a:pt x="1097578" y="26154"/>
                </a:lnTo>
                <a:lnTo>
                  <a:pt x="1144643" y="33445"/>
                </a:lnTo>
                <a:lnTo>
                  <a:pt x="1185791" y="41425"/>
                </a:lnTo>
                <a:lnTo>
                  <a:pt x="1248406" y="59179"/>
                </a:lnTo>
                <a:lnTo>
                  <a:pt x="1281562" y="78880"/>
                </a:lnTo>
                <a:lnTo>
                  <a:pt x="1285887" y="89293"/>
                </a:lnTo>
                <a:lnTo>
                  <a:pt x="1285887" y="625081"/>
                </a:lnTo>
                <a:lnTo>
                  <a:pt x="1281562" y="635494"/>
                </a:lnTo>
                <a:lnTo>
                  <a:pt x="1248404" y="655195"/>
                </a:lnTo>
                <a:lnTo>
                  <a:pt x="1185788" y="672949"/>
                </a:lnTo>
                <a:lnTo>
                  <a:pt x="1144639" y="680929"/>
                </a:lnTo>
                <a:lnTo>
                  <a:pt x="1097573" y="688220"/>
                </a:lnTo>
                <a:lnTo>
                  <a:pt x="1045072" y="694757"/>
                </a:lnTo>
                <a:lnTo>
                  <a:pt x="987619" y="700472"/>
                </a:lnTo>
                <a:lnTo>
                  <a:pt x="925695" y="705298"/>
                </a:lnTo>
                <a:lnTo>
                  <a:pt x="859784" y="709169"/>
                </a:lnTo>
                <a:lnTo>
                  <a:pt x="790368" y="712016"/>
                </a:lnTo>
                <a:lnTo>
                  <a:pt x="717929" y="713774"/>
                </a:lnTo>
                <a:lnTo>
                  <a:pt x="642950" y="714374"/>
                </a:lnTo>
                <a:lnTo>
                  <a:pt x="567968" y="713774"/>
                </a:lnTo>
                <a:lnTo>
                  <a:pt x="495527" y="712016"/>
                </a:lnTo>
                <a:lnTo>
                  <a:pt x="426109" y="709169"/>
                </a:lnTo>
                <a:lnTo>
                  <a:pt x="360196" y="705298"/>
                </a:lnTo>
                <a:lnTo>
                  <a:pt x="298272" y="700472"/>
                </a:lnTo>
                <a:lnTo>
                  <a:pt x="240817" y="694757"/>
                </a:lnTo>
                <a:lnTo>
                  <a:pt x="188315" y="688220"/>
                </a:lnTo>
                <a:lnTo>
                  <a:pt x="141248" y="680929"/>
                </a:lnTo>
                <a:lnTo>
                  <a:pt x="100099" y="672949"/>
                </a:lnTo>
                <a:lnTo>
                  <a:pt x="37483" y="655195"/>
                </a:lnTo>
                <a:lnTo>
                  <a:pt x="4325" y="635494"/>
                </a:lnTo>
                <a:lnTo>
                  <a:pt x="0" y="625081"/>
                </a:lnTo>
                <a:lnTo>
                  <a:pt x="0" y="89293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949681" y="4462271"/>
            <a:ext cx="110172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 marR="5080" indent="-24130">
              <a:lnSpc>
                <a:spcPct val="75000"/>
              </a:lnSpc>
            </a:pPr>
            <a:r>
              <a:rPr sz="2000" spc="-5" dirty="0">
                <a:latin typeface="Calibri"/>
                <a:cs typeface="Calibri"/>
              </a:rPr>
              <a:t>Docume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  Collection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83145" y="3268979"/>
            <a:ext cx="1238250" cy="5951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9711" y="3195827"/>
            <a:ext cx="1379207" cy="6027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9449" y="3295256"/>
            <a:ext cx="1143012" cy="5000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29449" y="3295256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113475" y="3269437"/>
            <a:ext cx="188595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</a:tabLst>
            </a:pPr>
            <a:r>
              <a:rPr sz="1800" u="heavy" dirty="0">
                <a:latin typeface="Calibri"/>
                <a:cs typeface="Calibri"/>
              </a:rPr>
              <a:t> 	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cum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70673" y="3459860"/>
            <a:ext cx="8597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Mana</a:t>
            </a:r>
            <a:r>
              <a:rPr sz="1800" spc="-2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82896" y="3340608"/>
            <a:ext cx="1238250" cy="4526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0140" y="3291090"/>
            <a:ext cx="1144511" cy="4122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9187" y="3366693"/>
            <a:ext cx="1143012" cy="3571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29187" y="3366693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4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094008" y="3364687"/>
            <a:ext cx="814069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Ind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739896" y="1411998"/>
            <a:ext cx="1238250" cy="5951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66565" y="1338072"/>
            <a:ext cx="1185672" cy="6027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86187" y="1437868"/>
            <a:ext cx="1143000" cy="5000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86187" y="1437868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80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930599" y="1495991"/>
            <a:ext cx="854710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9390">
              <a:lnSpc>
                <a:spcPct val="69400"/>
              </a:lnSpc>
            </a:pPr>
            <a:r>
              <a:rPr sz="1800" spc="-5" dirty="0">
                <a:latin typeface="Calibri"/>
                <a:cs typeface="Calibri"/>
              </a:rPr>
              <a:t>User 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54273" y="2411729"/>
            <a:ext cx="2809494" cy="4526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52621" y="2362200"/>
            <a:ext cx="1812798" cy="758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00362" y="2437993"/>
            <a:ext cx="2714650" cy="3571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00362" y="2437993"/>
            <a:ext cx="2715260" cy="357505"/>
          </a:xfrm>
          <a:custGeom>
            <a:avLst/>
            <a:gdLst/>
            <a:ahLst/>
            <a:cxnLst/>
            <a:rect l="l" t="t" r="r" b="b"/>
            <a:pathLst>
              <a:path w="2715260" h="357505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2655112" y="0"/>
                </a:lnTo>
                <a:lnTo>
                  <a:pt x="2678286" y="4678"/>
                </a:lnTo>
                <a:lnTo>
                  <a:pt x="2697211" y="17438"/>
                </a:lnTo>
                <a:lnTo>
                  <a:pt x="2709971" y="36363"/>
                </a:lnTo>
                <a:lnTo>
                  <a:pt x="2714650" y="59537"/>
                </a:lnTo>
                <a:lnTo>
                  <a:pt x="2714650" y="297662"/>
                </a:lnTo>
                <a:lnTo>
                  <a:pt x="2709971" y="320836"/>
                </a:lnTo>
                <a:lnTo>
                  <a:pt x="2697211" y="339761"/>
                </a:lnTo>
                <a:lnTo>
                  <a:pt x="2678286" y="352521"/>
                </a:lnTo>
                <a:lnTo>
                  <a:pt x="2655112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617023" y="2435999"/>
            <a:ext cx="14820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0" dirty="0">
                <a:latin typeface="Calibri"/>
                <a:cs typeface="Calibri"/>
              </a:rPr>
              <a:t>Text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596895" y="3268979"/>
            <a:ext cx="1238250" cy="5951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24505" y="3195827"/>
            <a:ext cx="1383779" cy="60274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43174" y="3295256"/>
            <a:ext cx="1143012" cy="5000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43174" y="3295256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915526" y="3269437"/>
            <a:ext cx="59880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Qu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596895" y="4269485"/>
            <a:ext cx="1238250" cy="4518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86227" y="4219955"/>
            <a:ext cx="1259586" cy="41224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43174" y="4295381"/>
            <a:ext cx="1143012" cy="3572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43174" y="4295381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4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750045" y="4293387"/>
            <a:ext cx="92900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ching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596895" y="5126735"/>
            <a:ext cx="1238250" cy="4518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68523" y="5077205"/>
            <a:ext cx="1094993" cy="882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43174" y="5152644"/>
            <a:ext cx="1143012" cy="3571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43174" y="5152631"/>
            <a:ext cx="1143000" cy="357505"/>
          </a:xfrm>
          <a:custGeom>
            <a:avLst/>
            <a:gdLst/>
            <a:ahLst/>
            <a:cxnLst/>
            <a:rect l="l" t="t" r="r" b="b"/>
            <a:pathLst>
              <a:path w="1143000" h="357504">
                <a:moveTo>
                  <a:pt x="0" y="59537"/>
                </a:moveTo>
                <a:lnTo>
                  <a:pt x="4678" y="36363"/>
                </a:lnTo>
                <a:lnTo>
                  <a:pt x="17438" y="17438"/>
                </a:lnTo>
                <a:lnTo>
                  <a:pt x="36363" y="4678"/>
                </a:lnTo>
                <a:lnTo>
                  <a:pt x="59537" y="0"/>
                </a:lnTo>
                <a:lnTo>
                  <a:pt x="1083475" y="0"/>
                </a:lnTo>
                <a:lnTo>
                  <a:pt x="1106649" y="4678"/>
                </a:lnTo>
                <a:lnTo>
                  <a:pt x="1125574" y="17438"/>
                </a:lnTo>
                <a:lnTo>
                  <a:pt x="1138333" y="36363"/>
                </a:lnTo>
                <a:lnTo>
                  <a:pt x="1143012" y="59537"/>
                </a:lnTo>
                <a:lnTo>
                  <a:pt x="1143012" y="297662"/>
                </a:lnTo>
                <a:lnTo>
                  <a:pt x="1138333" y="320836"/>
                </a:lnTo>
                <a:lnTo>
                  <a:pt x="1125574" y="339761"/>
                </a:lnTo>
                <a:lnTo>
                  <a:pt x="1106649" y="352521"/>
                </a:lnTo>
                <a:lnTo>
                  <a:pt x="1083475" y="357200"/>
                </a:lnTo>
                <a:lnTo>
                  <a:pt x="59537" y="357200"/>
                </a:lnTo>
                <a:lnTo>
                  <a:pt x="36363" y="352521"/>
                </a:lnTo>
                <a:lnTo>
                  <a:pt x="17438" y="339761"/>
                </a:lnTo>
                <a:lnTo>
                  <a:pt x="4678" y="320836"/>
                </a:lnTo>
                <a:lnTo>
                  <a:pt x="0" y="297662"/>
                </a:lnTo>
                <a:lnTo>
                  <a:pt x="0" y="5953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832379" y="5150637"/>
            <a:ext cx="76454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Ranking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500366" y="3859619"/>
            <a:ext cx="1270" cy="373380"/>
          </a:xfrm>
          <a:custGeom>
            <a:avLst/>
            <a:gdLst/>
            <a:ahLst/>
            <a:cxnLst/>
            <a:rect l="l" t="t" r="r" b="b"/>
            <a:pathLst>
              <a:path w="1270" h="373379">
                <a:moveTo>
                  <a:pt x="1181" y="0"/>
                </a:moveTo>
                <a:lnTo>
                  <a:pt x="0" y="3730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62304" y="4219854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58" y="76327"/>
                </a:lnTo>
                <a:lnTo>
                  <a:pt x="7620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63408" y="3796119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38341" y="0"/>
                </a:moveTo>
                <a:lnTo>
                  <a:pt x="0" y="76073"/>
                </a:lnTo>
                <a:lnTo>
                  <a:pt x="76200" y="76314"/>
                </a:lnTo>
                <a:lnTo>
                  <a:pt x="38341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54523" y="4126229"/>
            <a:ext cx="1094994" cy="73837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57100" y="4197858"/>
            <a:ext cx="220027" cy="1779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26914" y="4197858"/>
            <a:ext cx="217500" cy="1730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18085" y="4572279"/>
            <a:ext cx="59042" cy="7896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26914" y="4577181"/>
            <a:ext cx="56527" cy="7406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00626" y="4152506"/>
            <a:ext cx="1000135" cy="6429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00625" y="4152506"/>
            <a:ext cx="1000125" cy="643255"/>
          </a:xfrm>
          <a:custGeom>
            <a:avLst/>
            <a:gdLst/>
            <a:ahLst/>
            <a:cxnLst/>
            <a:rect l="l" t="t" r="r" b="b"/>
            <a:pathLst>
              <a:path w="1000125" h="643254">
                <a:moveTo>
                  <a:pt x="0" y="321475"/>
                </a:moveTo>
                <a:lnTo>
                  <a:pt x="13207" y="247763"/>
                </a:lnTo>
                <a:lnTo>
                  <a:pt x="29153" y="213054"/>
                </a:lnTo>
                <a:lnTo>
                  <a:pt x="50827" y="180098"/>
                </a:lnTo>
                <a:lnTo>
                  <a:pt x="77854" y="149136"/>
                </a:lnTo>
                <a:lnTo>
                  <a:pt x="109858" y="120408"/>
                </a:lnTo>
                <a:lnTo>
                  <a:pt x="146465" y="94157"/>
                </a:lnTo>
                <a:lnTo>
                  <a:pt x="187300" y="70624"/>
                </a:lnTo>
                <a:lnTo>
                  <a:pt x="231986" y="50049"/>
                </a:lnTo>
                <a:lnTo>
                  <a:pt x="280148" y="32675"/>
                </a:lnTo>
                <a:lnTo>
                  <a:pt x="331413" y="18741"/>
                </a:lnTo>
                <a:lnTo>
                  <a:pt x="385403" y="8490"/>
                </a:lnTo>
                <a:lnTo>
                  <a:pt x="441745" y="2162"/>
                </a:lnTo>
                <a:lnTo>
                  <a:pt x="500062" y="0"/>
                </a:lnTo>
                <a:lnTo>
                  <a:pt x="558382" y="2162"/>
                </a:lnTo>
                <a:lnTo>
                  <a:pt x="614726" y="8490"/>
                </a:lnTo>
                <a:lnTo>
                  <a:pt x="668718" y="18741"/>
                </a:lnTo>
                <a:lnTo>
                  <a:pt x="719984" y="32675"/>
                </a:lnTo>
                <a:lnTo>
                  <a:pt x="768148" y="50049"/>
                </a:lnTo>
                <a:lnTo>
                  <a:pt x="812835" y="70624"/>
                </a:lnTo>
                <a:lnTo>
                  <a:pt x="853670" y="94157"/>
                </a:lnTo>
                <a:lnTo>
                  <a:pt x="890277" y="120408"/>
                </a:lnTo>
                <a:lnTo>
                  <a:pt x="922282" y="149136"/>
                </a:lnTo>
                <a:lnTo>
                  <a:pt x="949310" y="180098"/>
                </a:lnTo>
                <a:lnTo>
                  <a:pt x="970984" y="213054"/>
                </a:lnTo>
                <a:lnTo>
                  <a:pt x="986930" y="247763"/>
                </a:lnTo>
                <a:lnTo>
                  <a:pt x="1000137" y="321475"/>
                </a:lnTo>
                <a:lnTo>
                  <a:pt x="996773" y="358965"/>
                </a:lnTo>
                <a:lnTo>
                  <a:pt x="986930" y="395186"/>
                </a:lnTo>
                <a:lnTo>
                  <a:pt x="970984" y="429895"/>
                </a:lnTo>
                <a:lnTo>
                  <a:pt x="949310" y="462851"/>
                </a:lnTo>
                <a:lnTo>
                  <a:pt x="922282" y="493814"/>
                </a:lnTo>
                <a:lnTo>
                  <a:pt x="890277" y="522541"/>
                </a:lnTo>
                <a:lnTo>
                  <a:pt x="853670" y="548792"/>
                </a:lnTo>
                <a:lnTo>
                  <a:pt x="812835" y="572325"/>
                </a:lnTo>
                <a:lnTo>
                  <a:pt x="768148" y="592900"/>
                </a:lnTo>
                <a:lnTo>
                  <a:pt x="719984" y="610275"/>
                </a:lnTo>
                <a:lnTo>
                  <a:pt x="668718" y="624208"/>
                </a:lnTo>
                <a:lnTo>
                  <a:pt x="614726" y="634459"/>
                </a:lnTo>
                <a:lnTo>
                  <a:pt x="558382" y="640787"/>
                </a:lnTo>
                <a:lnTo>
                  <a:pt x="500062" y="642950"/>
                </a:lnTo>
                <a:lnTo>
                  <a:pt x="441745" y="640787"/>
                </a:lnTo>
                <a:lnTo>
                  <a:pt x="385403" y="634459"/>
                </a:lnTo>
                <a:lnTo>
                  <a:pt x="331413" y="624208"/>
                </a:lnTo>
                <a:lnTo>
                  <a:pt x="280148" y="610275"/>
                </a:lnTo>
                <a:lnTo>
                  <a:pt x="231986" y="592900"/>
                </a:lnTo>
                <a:lnTo>
                  <a:pt x="187300" y="572325"/>
                </a:lnTo>
                <a:lnTo>
                  <a:pt x="146465" y="548792"/>
                </a:lnTo>
                <a:lnTo>
                  <a:pt x="109858" y="522541"/>
                </a:lnTo>
                <a:lnTo>
                  <a:pt x="77854" y="493814"/>
                </a:lnTo>
                <a:lnTo>
                  <a:pt x="50827" y="462851"/>
                </a:lnTo>
                <a:lnTo>
                  <a:pt x="29153" y="429895"/>
                </a:lnTo>
                <a:lnTo>
                  <a:pt x="13207" y="395186"/>
                </a:lnTo>
                <a:lnTo>
                  <a:pt x="3364" y="358965"/>
                </a:lnTo>
                <a:lnTo>
                  <a:pt x="0" y="3214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827449" y="4277131"/>
            <a:ext cx="196786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82370" algn="l"/>
                <a:tab pos="1391285" algn="l"/>
              </a:tabLst>
            </a:pPr>
            <a:r>
              <a:rPr sz="2700" u="heavy" baseline="1543" dirty="0">
                <a:latin typeface="Calibri"/>
                <a:cs typeface="Calibri"/>
              </a:rPr>
              <a:t> 	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072187" y="3507320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76276" y="0"/>
                </a:moveTo>
                <a:lnTo>
                  <a:pt x="0" y="37960"/>
                </a:lnTo>
                <a:lnTo>
                  <a:pt x="76136" y="76200"/>
                </a:lnTo>
                <a:lnTo>
                  <a:pt x="76276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00687" y="2023935"/>
            <a:ext cx="1711325" cy="1259840"/>
          </a:xfrm>
          <a:custGeom>
            <a:avLst/>
            <a:gdLst/>
            <a:ahLst/>
            <a:cxnLst/>
            <a:rect l="l" t="t" r="r" b="b"/>
            <a:pathLst>
              <a:path w="1711325" h="1259839">
                <a:moveTo>
                  <a:pt x="1710728" y="1259459"/>
                </a:moveTo>
                <a:lnTo>
                  <a:pt x="1710728" y="0"/>
                </a:lnTo>
                <a:lnTo>
                  <a:pt x="0" y="0"/>
                </a:lnTo>
                <a:lnTo>
                  <a:pt x="0" y="341947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62587" y="23531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00700" y="2795193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800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62600" y="329049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00128" y="3724681"/>
            <a:ext cx="1905" cy="365125"/>
          </a:xfrm>
          <a:custGeom>
            <a:avLst/>
            <a:gdLst/>
            <a:ahLst/>
            <a:cxnLst/>
            <a:rect l="l" t="t" r="r" b="b"/>
            <a:pathLst>
              <a:path w="1904" h="365125">
                <a:moveTo>
                  <a:pt x="1358" y="0"/>
                </a:moveTo>
                <a:lnTo>
                  <a:pt x="0" y="365124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62079" y="4076966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20" y="76339"/>
                </a:lnTo>
                <a:lnTo>
                  <a:pt x="76200" y="279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97551" y="1678876"/>
            <a:ext cx="2481580" cy="1604645"/>
          </a:xfrm>
          <a:custGeom>
            <a:avLst/>
            <a:gdLst/>
            <a:ahLst/>
            <a:cxnLst/>
            <a:rect l="l" t="t" r="r" b="b"/>
            <a:pathLst>
              <a:path w="2481579" h="1604645">
                <a:moveTo>
                  <a:pt x="2481287" y="1604517"/>
                </a:moveTo>
                <a:lnTo>
                  <a:pt x="2481287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34038" y="16407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17379" y="1795056"/>
            <a:ext cx="561340" cy="570865"/>
          </a:xfrm>
          <a:custGeom>
            <a:avLst/>
            <a:gdLst/>
            <a:ahLst/>
            <a:cxnLst/>
            <a:rect l="l" t="t" r="r" b="b"/>
            <a:pathLst>
              <a:path w="561339" h="570864">
                <a:moveTo>
                  <a:pt x="560717" y="0"/>
                </a:moveTo>
                <a:lnTo>
                  <a:pt x="0" y="0"/>
                </a:lnTo>
                <a:lnTo>
                  <a:pt x="0" y="570826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79292" y="23531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14674" y="2795193"/>
            <a:ext cx="0" cy="436880"/>
          </a:xfrm>
          <a:custGeom>
            <a:avLst/>
            <a:gdLst/>
            <a:ahLst/>
            <a:cxnLst/>
            <a:rect l="l" t="t" r="r" b="b"/>
            <a:pathLst>
              <a:path h="436880">
                <a:moveTo>
                  <a:pt x="0" y="0"/>
                </a:moveTo>
                <a:lnTo>
                  <a:pt x="0" y="4365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176574" y="321905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14090" y="3796119"/>
            <a:ext cx="1905" cy="436880"/>
          </a:xfrm>
          <a:custGeom>
            <a:avLst/>
            <a:gdLst/>
            <a:ahLst/>
            <a:cxnLst/>
            <a:rect l="l" t="t" r="r" b="b"/>
            <a:pathLst>
              <a:path w="1905" h="436879">
                <a:moveTo>
                  <a:pt x="1384" y="0"/>
                </a:moveTo>
                <a:lnTo>
                  <a:pt x="0" y="4365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76016" y="4219854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58" y="76327"/>
                </a:lnTo>
                <a:lnTo>
                  <a:pt x="7620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86187" y="4435983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76250" y="0"/>
                </a:moveTo>
                <a:lnTo>
                  <a:pt x="0" y="37998"/>
                </a:lnTo>
                <a:lnTo>
                  <a:pt x="76149" y="76200"/>
                </a:lnTo>
                <a:lnTo>
                  <a:pt x="7625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14090" y="4653369"/>
            <a:ext cx="1905" cy="436880"/>
          </a:xfrm>
          <a:custGeom>
            <a:avLst/>
            <a:gdLst/>
            <a:ahLst/>
            <a:cxnLst/>
            <a:rect l="l" t="t" r="r" b="b"/>
            <a:pathLst>
              <a:path w="1905" h="436879">
                <a:moveTo>
                  <a:pt x="1384" y="0"/>
                </a:moveTo>
                <a:lnTo>
                  <a:pt x="0" y="436562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76016" y="5077117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58" y="76326"/>
                </a:lnTo>
                <a:lnTo>
                  <a:pt x="7620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197637" y="1995461"/>
            <a:ext cx="38544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197637" y="1361554"/>
            <a:ext cx="38544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350778" y="2861855"/>
            <a:ext cx="10991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logical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297514" y="3781514"/>
            <a:ext cx="11391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inverted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064550" y="2861855"/>
            <a:ext cx="10991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logical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588044" y="3852836"/>
            <a:ext cx="56515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qu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798688" y="4719231"/>
            <a:ext cx="135128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retrieved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207653" y="1923910"/>
            <a:ext cx="9486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user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828533" y="1670253"/>
            <a:ext cx="1950085" cy="1871980"/>
          </a:xfrm>
          <a:custGeom>
            <a:avLst/>
            <a:gdLst/>
            <a:ahLst/>
            <a:cxnLst/>
            <a:rect l="l" t="t" r="r" b="b"/>
            <a:pathLst>
              <a:path w="1950085" h="1871979">
                <a:moveTo>
                  <a:pt x="1949564" y="0"/>
                </a:moveTo>
                <a:lnTo>
                  <a:pt x="0" y="0"/>
                </a:lnTo>
                <a:lnTo>
                  <a:pt x="0" y="1871929"/>
                </a:lnTo>
                <a:lnTo>
                  <a:pt x="738746" y="1871929"/>
                </a:lnTo>
              </a:path>
            </a:pathLst>
          </a:custGeom>
          <a:ln w="19050">
            <a:solidFill>
              <a:srgbClr val="6699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54592" y="35040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280325" y="3504793"/>
            <a:ext cx="246126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user </a:t>
            </a:r>
            <a:r>
              <a:rPr sz="1800" spc="-10" dirty="0">
                <a:latin typeface="Calibri"/>
                <a:cs typeface="Calibri"/>
              </a:rPr>
              <a:t>feedback 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2700" spc="-15" baseline="10802" dirty="0">
                <a:latin typeface="Calibri"/>
                <a:cs typeface="Calibri"/>
              </a:rPr>
              <a:t>Operations</a:t>
            </a:r>
            <a:endParaRPr sz="2700" baseline="10802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57262" y="1558112"/>
            <a:ext cx="2766060" cy="3769995"/>
          </a:xfrm>
          <a:custGeom>
            <a:avLst/>
            <a:gdLst/>
            <a:ahLst/>
            <a:cxnLst/>
            <a:rect l="l" t="t" r="r" b="b"/>
            <a:pathLst>
              <a:path w="2766060" h="3769995">
                <a:moveTo>
                  <a:pt x="1673529" y="3769741"/>
                </a:moveTo>
                <a:lnTo>
                  <a:pt x="0" y="3769741"/>
                </a:lnTo>
                <a:lnTo>
                  <a:pt x="116" y="3718798"/>
                </a:lnTo>
                <a:lnTo>
                  <a:pt x="233" y="3667856"/>
                </a:lnTo>
                <a:lnTo>
                  <a:pt x="350" y="3616914"/>
                </a:lnTo>
                <a:lnTo>
                  <a:pt x="467" y="3565971"/>
                </a:lnTo>
                <a:lnTo>
                  <a:pt x="584" y="3515029"/>
                </a:lnTo>
                <a:lnTo>
                  <a:pt x="701" y="3464087"/>
                </a:lnTo>
                <a:lnTo>
                  <a:pt x="817" y="3413144"/>
                </a:lnTo>
                <a:lnTo>
                  <a:pt x="934" y="3362202"/>
                </a:lnTo>
                <a:lnTo>
                  <a:pt x="1051" y="3311260"/>
                </a:lnTo>
                <a:lnTo>
                  <a:pt x="1168" y="3260317"/>
                </a:lnTo>
                <a:lnTo>
                  <a:pt x="1284" y="3209375"/>
                </a:lnTo>
                <a:lnTo>
                  <a:pt x="1401" y="3158432"/>
                </a:lnTo>
                <a:lnTo>
                  <a:pt x="1518" y="3107490"/>
                </a:lnTo>
                <a:lnTo>
                  <a:pt x="1635" y="3056547"/>
                </a:lnTo>
                <a:lnTo>
                  <a:pt x="1751" y="3005605"/>
                </a:lnTo>
                <a:lnTo>
                  <a:pt x="1868" y="2954663"/>
                </a:lnTo>
                <a:lnTo>
                  <a:pt x="1985" y="2903720"/>
                </a:lnTo>
                <a:lnTo>
                  <a:pt x="2101" y="2852778"/>
                </a:lnTo>
                <a:lnTo>
                  <a:pt x="2218" y="2801835"/>
                </a:lnTo>
                <a:lnTo>
                  <a:pt x="2335" y="2750893"/>
                </a:lnTo>
                <a:lnTo>
                  <a:pt x="2451" y="2699950"/>
                </a:lnTo>
                <a:lnTo>
                  <a:pt x="2568" y="2649008"/>
                </a:lnTo>
                <a:lnTo>
                  <a:pt x="2685" y="2598065"/>
                </a:lnTo>
                <a:lnTo>
                  <a:pt x="2801" y="2547123"/>
                </a:lnTo>
                <a:lnTo>
                  <a:pt x="2918" y="2496180"/>
                </a:lnTo>
                <a:lnTo>
                  <a:pt x="3035" y="2445238"/>
                </a:lnTo>
                <a:lnTo>
                  <a:pt x="3151" y="2394295"/>
                </a:lnTo>
                <a:lnTo>
                  <a:pt x="3268" y="2343353"/>
                </a:lnTo>
                <a:lnTo>
                  <a:pt x="3385" y="2292410"/>
                </a:lnTo>
                <a:lnTo>
                  <a:pt x="3501" y="2241468"/>
                </a:lnTo>
                <a:lnTo>
                  <a:pt x="3618" y="2190525"/>
                </a:lnTo>
                <a:lnTo>
                  <a:pt x="3734" y="2139583"/>
                </a:lnTo>
                <a:lnTo>
                  <a:pt x="3851" y="2088640"/>
                </a:lnTo>
                <a:lnTo>
                  <a:pt x="3968" y="2037698"/>
                </a:lnTo>
                <a:lnTo>
                  <a:pt x="4084" y="1986755"/>
                </a:lnTo>
                <a:lnTo>
                  <a:pt x="4201" y="1935813"/>
                </a:lnTo>
                <a:lnTo>
                  <a:pt x="4317" y="1884870"/>
                </a:lnTo>
                <a:lnTo>
                  <a:pt x="4434" y="1833927"/>
                </a:lnTo>
                <a:lnTo>
                  <a:pt x="4551" y="1782985"/>
                </a:lnTo>
                <a:lnTo>
                  <a:pt x="4667" y="1732042"/>
                </a:lnTo>
                <a:lnTo>
                  <a:pt x="4784" y="1681100"/>
                </a:lnTo>
                <a:lnTo>
                  <a:pt x="4901" y="1630157"/>
                </a:lnTo>
                <a:lnTo>
                  <a:pt x="5017" y="1579215"/>
                </a:lnTo>
                <a:lnTo>
                  <a:pt x="5134" y="1528272"/>
                </a:lnTo>
                <a:lnTo>
                  <a:pt x="5250" y="1477330"/>
                </a:lnTo>
                <a:lnTo>
                  <a:pt x="5367" y="1426387"/>
                </a:lnTo>
                <a:lnTo>
                  <a:pt x="5484" y="1375445"/>
                </a:lnTo>
                <a:lnTo>
                  <a:pt x="5600" y="1324502"/>
                </a:lnTo>
                <a:lnTo>
                  <a:pt x="5717" y="1273560"/>
                </a:lnTo>
                <a:lnTo>
                  <a:pt x="5834" y="1222617"/>
                </a:lnTo>
                <a:lnTo>
                  <a:pt x="5950" y="1171675"/>
                </a:lnTo>
                <a:lnTo>
                  <a:pt x="6067" y="1120732"/>
                </a:lnTo>
                <a:lnTo>
                  <a:pt x="6184" y="1069790"/>
                </a:lnTo>
                <a:lnTo>
                  <a:pt x="6300" y="1018847"/>
                </a:lnTo>
                <a:lnTo>
                  <a:pt x="6417" y="967905"/>
                </a:lnTo>
                <a:lnTo>
                  <a:pt x="6534" y="916962"/>
                </a:lnTo>
                <a:lnTo>
                  <a:pt x="6650" y="866020"/>
                </a:lnTo>
                <a:lnTo>
                  <a:pt x="6767" y="815077"/>
                </a:lnTo>
                <a:lnTo>
                  <a:pt x="6884" y="764135"/>
                </a:lnTo>
                <a:lnTo>
                  <a:pt x="7000" y="713193"/>
                </a:lnTo>
                <a:lnTo>
                  <a:pt x="7117" y="662250"/>
                </a:lnTo>
                <a:lnTo>
                  <a:pt x="7234" y="611308"/>
                </a:lnTo>
                <a:lnTo>
                  <a:pt x="7351" y="560365"/>
                </a:lnTo>
                <a:lnTo>
                  <a:pt x="7467" y="509423"/>
                </a:lnTo>
                <a:lnTo>
                  <a:pt x="7584" y="458480"/>
                </a:lnTo>
                <a:lnTo>
                  <a:pt x="7701" y="407538"/>
                </a:lnTo>
                <a:lnTo>
                  <a:pt x="7818" y="356596"/>
                </a:lnTo>
                <a:lnTo>
                  <a:pt x="7934" y="305653"/>
                </a:lnTo>
                <a:lnTo>
                  <a:pt x="8051" y="254711"/>
                </a:lnTo>
                <a:lnTo>
                  <a:pt x="8168" y="203769"/>
                </a:lnTo>
                <a:lnTo>
                  <a:pt x="8285" y="152826"/>
                </a:lnTo>
                <a:lnTo>
                  <a:pt x="8402" y="101884"/>
                </a:lnTo>
                <a:lnTo>
                  <a:pt x="8519" y="50942"/>
                </a:lnTo>
                <a:lnTo>
                  <a:pt x="8636" y="0"/>
                </a:lnTo>
                <a:lnTo>
                  <a:pt x="2765971" y="0"/>
                </a:lnTo>
              </a:path>
            </a:pathLst>
          </a:custGeom>
          <a:ln w="19050">
            <a:solidFill>
              <a:srgbClr val="6699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710533" y="15200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372273" y="5281612"/>
            <a:ext cx="114046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ranked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667500" y="5548896"/>
            <a:ext cx="1668779" cy="88085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835140" y="5670039"/>
            <a:ext cx="132956" cy="1683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715138" y="5574677"/>
            <a:ext cx="1572330" cy="78586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715133" y="5575169"/>
            <a:ext cx="1572895" cy="785495"/>
          </a:xfrm>
          <a:custGeom>
            <a:avLst/>
            <a:gdLst/>
            <a:ahLst/>
            <a:cxnLst/>
            <a:rect l="l" t="t" r="r" b="b"/>
            <a:pathLst>
              <a:path w="1572895" h="785495">
                <a:moveTo>
                  <a:pt x="141888" y="258363"/>
                </a:moveTo>
                <a:lnTo>
                  <a:pt x="140724" y="219789"/>
                </a:lnTo>
                <a:lnTo>
                  <a:pt x="152067" y="183229"/>
                </a:lnTo>
                <a:lnTo>
                  <a:pt x="174655" y="149814"/>
                </a:lnTo>
                <a:lnTo>
                  <a:pt x="207226" y="120672"/>
                </a:lnTo>
                <a:lnTo>
                  <a:pt x="248517" y="96934"/>
                </a:lnTo>
                <a:lnTo>
                  <a:pt x="297267" y="79729"/>
                </a:lnTo>
                <a:lnTo>
                  <a:pt x="352213" y="70187"/>
                </a:lnTo>
                <a:lnTo>
                  <a:pt x="393100" y="68747"/>
                </a:lnTo>
                <a:lnTo>
                  <a:pt x="433502" y="71911"/>
                </a:lnTo>
                <a:lnTo>
                  <a:pt x="472585" y="79567"/>
                </a:lnTo>
                <a:lnTo>
                  <a:pt x="509515" y="91599"/>
                </a:lnTo>
                <a:lnTo>
                  <a:pt x="539831" y="62779"/>
                </a:lnTo>
                <a:lnTo>
                  <a:pt x="578845" y="41143"/>
                </a:lnTo>
                <a:lnTo>
                  <a:pt x="624058" y="27212"/>
                </a:lnTo>
                <a:lnTo>
                  <a:pt x="672967" y="21508"/>
                </a:lnTo>
                <a:lnTo>
                  <a:pt x="723071" y="24551"/>
                </a:lnTo>
                <a:lnTo>
                  <a:pt x="771871" y="36862"/>
                </a:lnTo>
                <a:lnTo>
                  <a:pt x="806613" y="52943"/>
                </a:lnTo>
                <a:lnTo>
                  <a:pt x="816969" y="59405"/>
                </a:lnTo>
                <a:lnTo>
                  <a:pt x="846616" y="31275"/>
                </a:lnTo>
                <a:lnTo>
                  <a:pt x="886246" y="11563"/>
                </a:lnTo>
                <a:lnTo>
                  <a:pt x="932352" y="1065"/>
                </a:lnTo>
                <a:lnTo>
                  <a:pt x="981422" y="580"/>
                </a:lnTo>
                <a:lnTo>
                  <a:pt x="1029948" y="10904"/>
                </a:lnTo>
                <a:lnTo>
                  <a:pt x="1045701" y="17042"/>
                </a:lnTo>
                <a:lnTo>
                  <a:pt x="1060276" y="24337"/>
                </a:lnTo>
                <a:lnTo>
                  <a:pt x="1073536" y="32713"/>
                </a:lnTo>
                <a:lnTo>
                  <a:pt x="1085345" y="42095"/>
                </a:lnTo>
                <a:lnTo>
                  <a:pt x="1128327" y="17127"/>
                </a:lnTo>
                <a:lnTo>
                  <a:pt x="1178825" y="3019"/>
                </a:lnTo>
                <a:lnTo>
                  <a:pt x="1232735" y="0"/>
                </a:lnTo>
                <a:lnTo>
                  <a:pt x="1285954" y="8300"/>
                </a:lnTo>
                <a:lnTo>
                  <a:pt x="1334380" y="28150"/>
                </a:lnTo>
                <a:lnTo>
                  <a:pt x="1373216" y="59748"/>
                </a:lnTo>
                <a:lnTo>
                  <a:pt x="1394032" y="98394"/>
                </a:lnTo>
                <a:lnTo>
                  <a:pt x="1450604" y="115890"/>
                </a:lnTo>
                <a:lnTo>
                  <a:pt x="1494756" y="143553"/>
                </a:lnTo>
                <a:lnTo>
                  <a:pt x="1524245" y="178709"/>
                </a:lnTo>
                <a:lnTo>
                  <a:pt x="1536829" y="218683"/>
                </a:lnTo>
                <a:lnTo>
                  <a:pt x="1530265" y="260802"/>
                </a:lnTo>
                <a:lnTo>
                  <a:pt x="1527890" y="266732"/>
                </a:lnTo>
                <a:lnTo>
                  <a:pt x="1524931" y="272536"/>
                </a:lnTo>
                <a:lnTo>
                  <a:pt x="1521375" y="278188"/>
                </a:lnTo>
                <a:lnTo>
                  <a:pt x="1550637" y="311383"/>
                </a:lnTo>
                <a:lnTo>
                  <a:pt x="1567533" y="347063"/>
                </a:lnTo>
                <a:lnTo>
                  <a:pt x="1572335" y="383818"/>
                </a:lnTo>
                <a:lnTo>
                  <a:pt x="1565314" y="420236"/>
                </a:lnTo>
                <a:lnTo>
                  <a:pt x="1546743" y="454905"/>
                </a:lnTo>
                <a:lnTo>
                  <a:pt x="1516893" y="486415"/>
                </a:lnTo>
                <a:lnTo>
                  <a:pt x="1476036" y="513354"/>
                </a:lnTo>
                <a:lnTo>
                  <a:pt x="1421545" y="534917"/>
                </a:lnTo>
                <a:lnTo>
                  <a:pt x="1360796" y="546374"/>
                </a:lnTo>
                <a:lnTo>
                  <a:pt x="1352826" y="584374"/>
                </a:lnTo>
                <a:lnTo>
                  <a:pt x="1331205" y="618442"/>
                </a:lnTo>
                <a:lnTo>
                  <a:pt x="1297955" y="647223"/>
                </a:lnTo>
                <a:lnTo>
                  <a:pt x="1255098" y="669365"/>
                </a:lnTo>
                <a:lnTo>
                  <a:pt x="1204657" y="683516"/>
                </a:lnTo>
                <a:lnTo>
                  <a:pt x="1148655" y="688322"/>
                </a:lnTo>
                <a:lnTo>
                  <a:pt x="1119753" y="686806"/>
                </a:lnTo>
                <a:lnTo>
                  <a:pt x="1091562" y="682632"/>
                </a:lnTo>
                <a:lnTo>
                  <a:pt x="1064477" y="675877"/>
                </a:lnTo>
                <a:lnTo>
                  <a:pt x="1038889" y="666617"/>
                </a:lnTo>
                <a:lnTo>
                  <a:pt x="1016356" y="702116"/>
                </a:lnTo>
                <a:lnTo>
                  <a:pt x="983686" y="732228"/>
                </a:lnTo>
                <a:lnTo>
                  <a:pt x="942716" y="756280"/>
                </a:lnTo>
                <a:lnTo>
                  <a:pt x="895285" y="773601"/>
                </a:lnTo>
                <a:lnTo>
                  <a:pt x="843230" y="783520"/>
                </a:lnTo>
                <a:lnTo>
                  <a:pt x="788390" y="785365"/>
                </a:lnTo>
                <a:lnTo>
                  <a:pt x="732603" y="778466"/>
                </a:lnTo>
                <a:lnTo>
                  <a:pt x="693302" y="767750"/>
                </a:lnTo>
                <a:lnTo>
                  <a:pt x="657529" y="752712"/>
                </a:lnTo>
                <a:lnTo>
                  <a:pt x="626034" y="733734"/>
                </a:lnTo>
                <a:lnTo>
                  <a:pt x="599570" y="711194"/>
                </a:lnTo>
                <a:lnTo>
                  <a:pt x="553970" y="726307"/>
                </a:lnTo>
                <a:lnTo>
                  <a:pt x="506524" y="735388"/>
                </a:lnTo>
                <a:lnTo>
                  <a:pt x="458322" y="738623"/>
                </a:lnTo>
                <a:lnTo>
                  <a:pt x="410450" y="736196"/>
                </a:lnTo>
                <a:lnTo>
                  <a:pt x="363999" y="728294"/>
                </a:lnTo>
                <a:lnTo>
                  <a:pt x="320056" y="715101"/>
                </a:lnTo>
                <a:lnTo>
                  <a:pt x="279710" y="696804"/>
                </a:lnTo>
                <a:lnTo>
                  <a:pt x="244050" y="673587"/>
                </a:lnTo>
                <a:lnTo>
                  <a:pt x="214164" y="645637"/>
                </a:lnTo>
                <a:lnTo>
                  <a:pt x="211192" y="642183"/>
                </a:lnTo>
                <a:lnTo>
                  <a:pt x="160455" y="640695"/>
                </a:lnTo>
                <a:lnTo>
                  <a:pt x="114585" y="628961"/>
                </a:lnTo>
                <a:lnTo>
                  <a:pt x="76480" y="608534"/>
                </a:lnTo>
                <a:lnTo>
                  <a:pt x="49038" y="580965"/>
                </a:lnTo>
                <a:lnTo>
                  <a:pt x="34899" y="524330"/>
                </a:lnTo>
                <a:lnTo>
                  <a:pt x="42023" y="501627"/>
                </a:lnTo>
                <a:lnTo>
                  <a:pt x="56151" y="480488"/>
                </a:lnTo>
                <a:lnTo>
                  <a:pt x="76902" y="461703"/>
                </a:lnTo>
                <a:lnTo>
                  <a:pt x="30083" y="433095"/>
                </a:lnTo>
                <a:lnTo>
                  <a:pt x="3842" y="395725"/>
                </a:lnTo>
                <a:lnTo>
                  <a:pt x="0" y="354352"/>
                </a:lnTo>
                <a:lnTo>
                  <a:pt x="20374" y="313735"/>
                </a:lnTo>
                <a:lnTo>
                  <a:pt x="42846" y="293420"/>
                </a:lnTo>
                <a:lnTo>
                  <a:pt x="71227" y="277450"/>
                </a:lnTo>
                <a:lnTo>
                  <a:pt x="104229" y="266392"/>
                </a:lnTo>
                <a:lnTo>
                  <a:pt x="140567" y="260814"/>
                </a:lnTo>
                <a:lnTo>
                  <a:pt x="141888" y="258363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93725" y="6033801"/>
            <a:ext cx="92710" cy="14604"/>
          </a:xfrm>
          <a:custGeom>
            <a:avLst/>
            <a:gdLst/>
            <a:ahLst/>
            <a:cxnLst/>
            <a:rect l="l" t="t" r="r" b="b"/>
            <a:pathLst>
              <a:path w="92709" h="14604">
                <a:moveTo>
                  <a:pt x="92151" y="14503"/>
                </a:moveTo>
                <a:lnTo>
                  <a:pt x="68101" y="14530"/>
                </a:lnTo>
                <a:lnTo>
                  <a:pt x="44456" y="12080"/>
                </a:lnTo>
                <a:lnTo>
                  <a:pt x="21620" y="7216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926871" y="6206966"/>
            <a:ext cx="40640" cy="6985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309" y="0"/>
                </a:moveTo>
                <a:lnTo>
                  <a:pt x="30502" y="2401"/>
                </a:lnTo>
                <a:lnTo>
                  <a:pt x="20493" y="4362"/>
                </a:lnTo>
                <a:lnTo>
                  <a:pt x="10314" y="5875"/>
                </a:lnTo>
                <a:lnTo>
                  <a:pt x="0" y="6934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90320" y="6251543"/>
            <a:ext cx="24765" cy="31750"/>
          </a:xfrm>
          <a:custGeom>
            <a:avLst/>
            <a:gdLst/>
            <a:ahLst/>
            <a:cxnLst/>
            <a:rect l="l" t="t" r="r" b="b"/>
            <a:pathLst>
              <a:path w="24765" h="31750">
                <a:moveTo>
                  <a:pt x="24295" y="31648"/>
                </a:moveTo>
                <a:lnTo>
                  <a:pt x="17298" y="24076"/>
                </a:lnTo>
                <a:lnTo>
                  <a:pt x="10909" y="16267"/>
                </a:lnTo>
                <a:lnTo>
                  <a:pt x="5139" y="8236"/>
                </a:lnTo>
                <a:lnTo>
                  <a:pt x="0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54187" y="6204274"/>
            <a:ext cx="10160" cy="34925"/>
          </a:xfrm>
          <a:custGeom>
            <a:avLst/>
            <a:gdLst/>
            <a:ahLst/>
            <a:cxnLst/>
            <a:rect l="l" t="t" r="r" b="b"/>
            <a:pathLst>
              <a:path w="10159" h="34925">
                <a:moveTo>
                  <a:pt x="9690" y="0"/>
                </a:moveTo>
                <a:lnTo>
                  <a:pt x="8281" y="8802"/>
                </a:lnTo>
                <a:lnTo>
                  <a:pt x="6192" y="17537"/>
                </a:lnTo>
                <a:lnTo>
                  <a:pt x="3430" y="26183"/>
                </a:lnTo>
                <a:lnTo>
                  <a:pt x="0" y="34721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956766" y="5989682"/>
            <a:ext cx="118745" cy="130175"/>
          </a:xfrm>
          <a:custGeom>
            <a:avLst/>
            <a:gdLst/>
            <a:ahLst/>
            <a:cxnLst/>
            <a:rect l="l" t="t" r="r" b="b"/>
            <a:pathLst>
              <a:path w="118745" h="130175">
                <a:moveTo>
                  <a:pt x="0" y="0"/>
                </a:moveTo>
                <a:lnTo>
                  <a:pt x="49340" y="22710"/>
                </a:lnTo>
                <a:lnTo>
                  <a:pt x="86739" y="53271"/>
                </a:lnTo>
                <a:lnTo>
                  <a:pt x="110344" y="89645"/>
                </a:lnTo>
                <a:lnTo>
                  <a:pt x="118300" y="129793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183105" y="5851429"/>
            <a:ext cx="52705" cy="48895"/>
          </a:xfrm>
          <a:custGeom>
            <a:avLst/>
            <a:gdLst/>
            <a:ahLst/>
            <a:cxnLst/>
            <a:rect l="l" t="t" r="r" b="b"/>
            <a:pathLst>
              <a:path w="52704" h="48895">
                <a:moveTo>
                  <a:pt x="52666" y="0"/>
                </a:moveTo>
                <a:lnTo>
                  <a:pt x="42666" y="13669"/>
                </a:lnTo>
                <a:lnTo>
                  <a:pt x="30467" y="26420"/>
                </a:lnTo>
                <a:lnTo>
                  <a:pt x="16201" y="38131"/>
                </a:lnTo>
                <a:lnTo>
                  <a:pt x="0" y="48679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109381" y="5670835"/>
            <a:ext cx="3175" cy="23495"/>
          </a:xfrm>
          <a:custGeom>
            <a:avLst/>
            <a:gdLst/>
            <a:ahLst/>
            <a:cxnLst/>
            <a:rect l="l" t="t" r="r" b="b"/>
            <a:pathLst>
              <a:path w="3175" h="23495">
                <a:moveTo>
                  <a:pt x="0" y="0"/>
                </a:moveTo>
                <a:lnTo>
                  <a:pt x="2019" y="7581"/>
                </a:lnTo>
                <a:lnTo>
                  <a:pt x="2946" y="15290"/>
                </a:lnTo>
                <a:lnTo>
                  <a:pt x="2781" y="22986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3009" y="5614714"/>
            <a:ext cx="27305" cy="29845"/>
          </a:xfrm>
          <a:custGeom>
            <a:avLst/>
            <a:gdLst/>
            <a:ahLst/>
            <a:cxnLst/>
            <a:rect l="l" t="t" r="r" b="b"/>
            <a:pathLst>
              <a:path w="27304" h="29845">
                <a:moveTo>
                  <a:pt x="0" y="29311"/>
                </a:moveTo>
                <a:lnTo>
                  <a:pt x="5563" y="21500"/>
                </a:lnTo>
                <a:lnTo>
                  <a:pt x="11931" y="13993"/>
                </a:lnTo>
                <a:lnTo>
                  <a:pt x="19080" y="6817"/>
                </a:lnTo>
                <a:lnTo>
                  <a:pt x="26987" y="0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520647" y="5632710"/>
            <a:ext cx="13335" cy="25400"/>
          </a:xfrm>
          <a:custGeom>
            <a:avLst/>
            <a:gdLst/>
            <a:ahLst/>
            <a:cxnLst/>
            <a:rect l="l" t="t" r="r" b="b"/>
            <a:pathLst>
              <a:path w="13334" h="25400">
                <a:moveTo>
                  <a:pt x="0" y="25285"/>
                </a:moveTo>
                <a:lnTo>
                  <a:pt x="2393" y="18766"/>
                </a:lnTo>
                <a:lnTo>
                  <a:pt x="5376" y="12366"/>
                </a:lnTo>
                <a:lnTo>
                  <a:pt x="8938" y="6104"/>
                </a:lnTo>
                <a:lnTo>
                  <a:pt x="13068" y="0"/>
                </a:lnTo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224471" y="5666581"/>
            <a:ext cx="47625" cy="24765"/>
          </a:xfrm>
          <a:custGeom>
            <a:avLst/>
            <a:gdLst/>
            <a:ahLst/>
            <a:cxnLst/>
            <a:rect l="l" t="t" r="r" b="b"/>
            <a:pathLst>
              <a:path w="47625" h="24764">
                <a:moveTo>
                  <a:pt x="0" y="0"/>
                </a:moveTo>
                <a:lnTo>
                  <a:pt x="12624" y="5390"/>
                </a:lnTo>
                <a:lnTo>
                  <a:pt x="24736" y="11285"/>
                </a:lnTo>
                <a:lnTo>
                  <a:pt x="36300" y="17668"/>
                </a:lnTo>
                <a:lnTo>
                  <a:pt x="47282" y="24523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57034" y="5833535"/>
            <a:ext cx="8255" cy="26034"/>
          </a:xfrm>
          <a:custGeom>
            <a:avLst/>
            <a:gdLst/>
            <a:ahLst/>
            <a:cxnLst/>
            <a:rect l="l" t="t" r="r" b="b"/>
            <a:pathLst>
              <a:path w="8254" h="26035">
                <a:moveTo>
                  <a:pt x="8254" y="25806"/>
                </a:moveTo>
                <a:lnTo>
                  <a:pt x="5629" y="19445"/>
                </a:lnTo>
                <a:lnTo>
                  <a:pt x="3375" y="13017"/>
                </a:lnTo>
                <a:lnTo>
                  <a:pt x="1497" y="6532"/>
                </a:lnTo>
                <a:lnTo>
                  <a:pt x="0" y="0"/>
                </a:lnTo>
              </a:path>
            </a:pathLst>
          </a:custGeom>
          <a:ln w="12699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7014641" y="5749989"/>
            <a:ext cx="8610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500163" y="5074062"/>
            <a:ext cx="1905" cy="544195"/>
          </a:xfrm>
          <a:custGeom>
            <a:avLst/>
            <a:gdLst/>
            <a:ahLst/>
            <a:cxnLst/>
            <a:rect l="l" t="t" r="r" b="b"/>
            <a:pathLst>
              <a:path w="1904" h="544195">
                <a:moveTo>
                  <a:pt x="0" y="543801"/>
                </a:moveTo>
                <a:lnTo>
                  <a:pt x="1422" y="0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3446" y="5010556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38303" y="0"/>
                </a:moveTo>
                <a:lnTo>
                  <a:pt x="0" y="76098"/>
                </a:lnTo>
                <a:lnTo>
                  <a:pt x="76200" y="76301"/>
                </a:lnTo>
                <a:lnTo>
                  <a:pt x="38303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7550873" y="5129606"/>
            <a:ext cx="10121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web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82896" y="5054347"/>
            <a:ext cx="1238250" cy="59512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82134" y="4981194"/>
            <a:ext cx="1239774" cy="60274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929187" y="5080698"/>
            <a:ext cx="1143012" cy="5000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29187" y="5080698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45123" y="3648976"/>
            <a:ext cx="773430" cy="1682750"/>
          </a:xfrm>
          <a:custGeom>
            <a:avLst/>
            <a:gdLst/>
            <a:ahLst/>
            <a:cxnLst/>
            <a:rect l="l" t="t" r="r" b="b"/>
            <a:pathLst>
              <a:path w="773429" h="1682750">
                <a:moveTo>
                  <a:pt x="773264" y="0"/>
                </a:moveTo>
                <a:lnTo>
                  <a:pt x="272935" y="0"/>
                </a:lnTo>
                <a:lnTo>
                  <a:pt x="272935" y="1682153"/>
                </a:lnTo>
                <a:lnTo>
                  <a:pt x="0" y="1682153"/>
                </a:lnTo>
              </a:path>
            </a:pathLst>
          </a:custGeom>
          <a:ln w="19050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81623" y="529301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6452006" y="3744437"/>
            <a:ext cx="558800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215">
              <a:lnSpc>
                <a:spcPct val="69400"/>
              </a:lnSpc>
            </a:pPr>
            <a:r>
              <a:rPr sz="1800" spc="-10" dirty="0">
                <a:latin typeface="Calibri"/>
                <a:cs typeface="Calibri"/>
              </a:rPr>
              <a:t>web  </a:t>
            </a:r>
            <a:r>
              <a:rPr sz="1800" spc="-5" dirty="0">
                <a:latin typeface="Calibri"/>
                <a:cs typeface="Calibri"/>
              </a:rPr>
              <a:t>g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aph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4882896" y="5617476"/>
            <a:ext cx="1238250" cy="59510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949952" y="5544309"/>
            <a:ext cx="1104138" cy="1307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949952" y="6112383"/>
            <a:ext cx="1104138" cy="346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929187" y="5643577"/>
            <a:ext cx="1143012" cy="50006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929187" y="5643573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5046205" y="5138834"/>
            <a:ext cx="909319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ct val="69400"/>
              </a:lnSpc>
            </a:pPr>
            <a:r>
              <a:rPr sz="1800" spc="-25" dirty="0">
                <a:latin typeface="Calibri"/>
                <a:cs typeface="Calibri"/>
              </a:rPr>
              <a:t>Web 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ling</a:t>
            </a:r>
            <a:endParaRPr sz="1800">
              <a:latin typeface="Calibri"/>
              <a:cs typeface="Calibri"/>
            </a:endParaRPr>
          </a:p>
          <a:p>
            <a:pPr marL="80010" marR="73025" algn="ctr">
              <a:lnSpc>
                <a:spcPct val="69400"/>
              </a:lnSpc>
              <a:spcBef>
                <a:spcPts val="1430"/>
              </a:spcBef>
            </a:pPr>
            <a:r>
              <a:rPr sz="1800" spc="-5" dirty="0">
                <a:latin typeface="Calibri"/>
                <a:cs typeface="Calibri"/>
              </a:rPr>
              <a:t>Link  </a:t>
            </a:r>
            <a:r>
              <a:rPr sz="1800" dirty="0">
                <a:latin typeface="Calibri"/>
                <a:cs typeface="Calibri"/>
              </a:rPr>
              <a:t>Anal</a:t>
            </a:r>
            <a:r>
              <a:rPr sz="1800" spc="-20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867746" y="5331120"/>
            <a:ext cx="1049655" cy="527050"/>
          </a:xfrm>
          <a:custGeom>
            <a:avLst/>
            <a:gdLst/>
            <a:ahLst/>
            <a:cxnLst/>
            <a:rect l="l" t="t" r="r" b="b"/>
            <a:pathLst>
              <a:path w="1049654" h="527050">
                <a:moveTo>
                  <a:pt x="1049312" y="526770"/>
                </a:moveTo>
                <a:lnTo>
                  <a:pt x="445465" y="526770"/>
                </a:lnTo>
                <a:lnTo>
                  <a:pt x="445465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6699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804246" y="529301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36500" y="3648976"/>
            <a:ext cx="782320" cy="2209165"/>
          </a:xfrm>
          <a:custGeom>
            <a:avLst/>
            <a:gdLst/>
            <a:ahLst/>
            <a:cxnLst/>
            <a:rect l="l" t="t" r="r" b="b"/>
            <a:pathLst>
              <a:path w="782320" h="2209165">
                <a:moveTo>
                  <a:pt x="781888" y="0"/>
                </a:moveTo>
                <a:lnTo>
                  <a:pt x="281559" y="0"/>
                </a:lnTo>
                <a:lnTo>
                  <a:pt x="281559" y="2208923"/>
                </a:lnTo>
                <a:lnTo>
                  <a:pt x="0" y="2208923"/>
                </a:lnTo>
              </a:path>
            </a:pathLst>
          </a:custGeom>
          <a:ln w="19049">
            <a:solidFill>
              <a:srgbClr val="66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73000" y="581978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571737" y="5617704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79" h="714375">
                <a:moveTo>
                  <a:pt x="1524012" y="0"/>
                </a:moveTo>
                <a:lnTo>
                  <a:pt x="119062" y="0"/>
                </a:lnTo>
                <a:lnTo>
                  <a:pt x="72716" y="9355"/>
                </a:lnTo>
                <a:lnTo>
                  <a:pt x="34871" y="34871"/>
                </a:lnTo>
                <a:lnTo>
                  <a:pt x="9355" y="72716"/>
                </a:lnTo>
                <a:lnTo>
                  <a:pt x="0" y="119062"/>
                </a:lnTo>
                <a:lnTo>
                  <a:pt x="0" y="595312"/>
                </a:lnTo>
                <a:lnTo>
                  <a:pt x="9355" y="641658"/>
                </a:lnTo>
                <a:lnTo>
                  <a:pt x="34871" y="679503"/>
                </a:lnTo>
                <a:lnTo>
                  <a:pt x="72716" y="705019"/>
                </a:lnTo>
                <a:lnTo>
                  <a:pt x="119062" y="714375"/>
                </a:lnTo>
                <a:lnTo>
                  <a:pt x="1524012" y="714375"/>
                </a:lnTo>
                <a:lnTo>
                  <a:pt x="1570353" y="705019"/>
                </a:lnTo>
                <a:lnTo>
                  <a:pt x="1608199" y="679503"/>
                </a:lnTo>
                <a:lnTo>
                  <a:pt x="1633717" y="641658"/>
                </a:lnTo>
                <a:lnTo>
                  <a:pt x="1643075" y="595312"/>
                </a:lnTo>
                <a:lnTo>
                  <a:pt x="1643075" y="119062"/>
                </a:lnTo>
                <a:lnTo>
                  <a:pt x="1633717" y="72716"/>
                </a:lnTo>
                <a:lnTo>
                  <a:pt x="1608199" y="34871"/>
                </a:lnTo>
                <a:lnTo>
                  <a:pt x="1570353" y="9355"/>
                </a:lnTo>
                <a:lnTo>
                  <a:pt x="1524012" y="0"/>
                </a:lnTo>
                <a:close/>
              </a:path>
            </a:pathLst>
          </a:custGeom>
          <a:solidFill>
            <a:srgbClr val="B9F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18651" y="5857890"/>
            <a:ext cx="284480" cy="284480"/>
          </a:xfrm>
          <a:custGeom>
            <a:avLst/>
            <a:gdLst/>
            <a:ahLst/>
            <a:cxnLst/>
            <a:rect l="l" t="t" r="r" b="b"/>
            <a:pathLst>
              <a:path w="284480" h="284479">
                <a:moveTo>
                  <a:pt x="142201" y="0"/>
                </a:moveTo>
                <a:lnTo>
                  <a:pt x="97254" y="7249"/>
                </a:lnTo>
                <a:lnTo>
                  <a:pt x="58218" y="27436"/>
                </a:lnTo>
                <a:lnTo>
                  <a:pt x="27436" y="58218"/>
                </a:lnTo>
                <a:lnTo>
                  <a:pt x="7249" y="97254"/>
                </a:lnTo>
                <a:lnTo>
                  <a:pt x="0" y="142201"/>
                </a:lnTo>
                <a:lnTo>
                  <a:pt x="7249" y="187149"/>
                </a:lnTo>
                <a:lnTo>
                  <a:pt x="27436" y="226184"/>
                </a:lnTo>
                <a:lnTo>
                  <a:pt x="58218" y="256967"/>
                </a:lnTo>
                <a:lnTo>
                  <a:pt x="97254" y="277154"/>
                </a:lnTo>
                <a:lnTo>
                  <a:pt x="142201" y="284403"/>
                </a:lnTo>
                <a:lnTo>
                  <a:pt x="187149" y="277154"/>
                </a:lnTo>
                <a:lnTo>
                  <a:pt x="226184" y="256967"/>
                </a:lnTo>
                <a:lnTo>
                  <a:pt x="256967" y="226184"/>
                </a:lnTo>
                <a:lnTo>
                  <a:pt x="277154" y="187149"/>
                </a:lnTo>
                <a:lnTo>
                  <a:pt x="284403" y="142201"/>
                </a:lnTo>
                <a:lnTo>
                  <a:pt x="277154" y="97254"/>
                </a:lnTo>
                <a:lnTo>
                  <a:pt x="256967" y="58218"/>
                </a:lnTo>
                <a:lnTo>
                  <a:pt x="226184" y="27436"/>
                </a:lnTo>
                <a:lnTo>
                  <a:pt x="187149" y="7249"/>
                </a:lnTo>
                <a:lnTo>
                  <a:pt x="142201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2658046" y="5879442"/>
            <a:ext cx="20574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2882645" y="5689093"/>
            <a:ext cx="1238250" cy="5951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870454" y="5615175"/>
            <a:ext cx="1263395" cy="60274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928924" y="5715016"/>
            <a:ext cx="1143012" cy="50006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928924" y="5715011"/>
            <a:ext cx="1143000" cy="500380"/>
          </a:xfrm>
          <a:custGeom>
            <a:avLst/>
            <a:gdLst/>
            <a:ahLst/>
            <a:cxnLst/>
            <a:rect l="l" t="t" r="r" b="b"/>
            <a:pathLst>
              <a:path w="1143000" h="500379">
                <a:moveTo>
                  <a:pt x="0" y="83350"/>
                </a:moveTo>
                <a:lnTo>
                  <a:pt x="6549" y="50909"/>
                </a:lnTo>
                <a:lnTo>
                  <a:pt x="24410" y="24415"/>
                </a:lnTo>
                <a:lnTo>
                  <a:pt x="50904" y="6551"/>
                </a:lnTo>
                <a:lnTo>
                  <a:pt x="83350" y="0"/>
                </a:lnTo>
                <a:lnTo>
                  <a:pt x="1059662" y="0"/>
                </a:lnTo>
                <a:lnTo>
                  <a:pt x="1092102" y="6551"/>
                </a:lnTo>
                <a:lnTo>
                  <a:pt x="1118596" y="24415"/>
                </a:lnTo>
                <a:lnTo>
                  <a:pt x="1136461" y="50909"/>
                </a:lnTo>
                <a:lnTo>
                  <a:pt x="1143012" y="83350"/>
                </a:lnTo>
                <a:lnTo>
                  <a:pt x="1143012" y="416725"/>
                </a:lnTo>
                <a:lnTo>
                  <a:pt x="1136461" y="449165"/>
                </a:lnTo>
                <a:lnTo>
                  <a:pt x="1118596" y="475659"/>
                </a:lnTo>
                <a:lnTo>
                  <a:pt x="1092102" y="493523"/>
                </a:lnTo>
                <a:lnTo>
                  <a:pt x="1059662" y="500075"/>
                </a:lnTo>
                <a:lnTo>
                  <a:pt x="83350" y="500075"/>
                </a:lnTo>
                <a:lnTo>
                  <a:pt x="50904" y="493523"/>
                </a:lnTo>
                <a:lnTo>
                  <a:pt x="24410" y="475659"/>
                </a:lnTo>
                <a:lnTo>
                  <a:pt x="6549" y="449165"/>
                </a:lnTo>
                <a:lnTo>
                  <a:pt x="0" y="416725"/>
                </a:lnTo>
                <a:lnTo>
                  <a:pt x="0" y="83350"/>
                </a:lnTo>
                <a:close/>
              </a:path>
            </a:pathLst>
          </a:custGeom>
          <a:ln w="12699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3228746" y="5689205"/>
            <a:ext cx="164973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06144" algn="l"/>
                <a:tab pos="1636395" algn="l"/>
              </a:tabLst>
            </a:pPr>
            <a:r>
              <a:rPr sz="1800" dirty="0">
                <a:latin typeface="Calibri"/>
                <a:cs typeface="Calibri"/>
              </a:rPr>
              <a:t>Spam	</a:t>
            </a:r>
            <a:r>
              <a:rPr sz="1800" u="heavy" dirty="0"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3034436" y="5879628"/>
            <a:ext cx="93218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Detection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4071937" y="58912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852987" y="58912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151" name="object 1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6772" y="2702051"/>
            <a:ext cx="452323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Data</a:t>
            </a:r>
            <a:r>
              <a:rPr spc="-70" dirty="0"/>
              <a:t> </a:t>
            </a:r>
            <a:r>
              <a:rPr spc="-15" dirty="0"/>
              <a:t>Retrieval</a:t>
            </a:r>
          </a:p>
          <a:p>
            <a:pPr marL="755650" marR="508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Documents containing the  </a:t>
            </a:r>
            <a:r>
              <a:rPr sz="2000" spc="-10" dirty="0">
                <a:latin typeface="Tahoma"/>
                <a:cs typeface="Tahoma"/>
              </a:rPr>
              <a:t>keywords </a:t>
            </a:r>
            <a:r>
              <a:rPr sz="2000" spc="-5" dirty="0">
                <a:latin typeface="Tahoma"/>
                <a:cs typeface="Tahoma"/>
              </a:rPr>
              <a:t>in the user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query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–"/>
            </a:pPr>
            <a:endParaRPr sz="1550">
              <a:latin typeface="Times New Roman"/>
              <a:cs typeface="Times New Roman"/>
            </a:endParaRPr>
          </a:p>
          <a:p>
            <a:pPr marL="755650" marR="608965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Language with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clearly  defined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conditions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–"/>
            </a:pPr>
            <a:endParaRPr sz="1550">
              <a:latin typeface="Times New Roman"/>
              <a:cs typeface="Times New Roman"/>
            </a:endParaRPr>
          </a:p>
          <a:p>
            <a:pPr marL="755650" marR="360045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Single </a:t>
            </a:r>
            <a:r>
              <a:rPr sz="2000" spc="-10" dirty="0">
                <a:latin typeface="Tahoma"/>
                <a:cs typeface="Tahoma"/>
              </a:rPr>
              <a:t>error </a:t>
            </a:r>
            <a:r>
              <a:rPr sz="2000" spc="-5" dirty="0">
                <a:latin typeface="Tahoma"/>
                <a:cs typeface="Tahoma"/>
              </a:rPr>
              <a:t>means total  </a:t>
            </a:r>
            <a:r>
              <a:rPr sz="2000" spc="-10" dirty="0">
                <a:latin typeface="Tahoma"/>
                <a:cs typeface="Tahoma"/>
              </a:rPr>
              <a:t>failure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–"/>
            </a:pPr>
            <a:endParaRPr sz="1550">
              <a:latin typeface="Times New Roman"/>
              <a:cs typeface="Times New Roman"/>
            </a:endParaRPr>
          </a:p>
          <a:p>
            <a:pPr marL="755650" marR="356235" lvl="1" indent="-285750" algn="just">
              <a:lnSpc>
                <a:spcPct val="100000"/>
              </a:lnSpc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Deal with a well defined  structure and semantics  data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Knowledge</a:t>
            </a:r>
            <a:r>
              <a:rPr spc="-60" dirty="0"/>
              <a:t> </a:t>
            </a:r>
            <a:r>
              <a:rPr spc="-10" dirty="0"/>
              <a:t>Discovery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0" dirty="0"/>
              <a:t>Information</a:t>
            </a:r>
            <a:r>
              <a:rPr spc="-55" dirty="0"/>
              <a:t> </a:t>
            </a:r>
            <a:r>
              <a:rPr spc="-15" dirty="0"/>
              <a:t>Retrieval</a:t>
            </a:r>
          </a:p>
          <a:p>
            <a:pPr marL="755650" marR="28575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Documents concerned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more  information about a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subject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–"/>
            </a:pPr>
            <a:endParaRPr sz="1550">
              <a:latin typeface="Times New Roman"/>
              <a:cs typeface="Times New Roman"/>
            </a:endParaRPr>
          </a:p>
          <a:p>
            <a:pPr marL="755650" marR="267335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Query </a:t>
            </a:r>
            <a:r>
              <a:rPr sz="2000" spc="-10" dirty="0">
                <a:latin typeface="Tahoma"/>
                <a:cs typeface="Tahoma"/>
              </a:rPr>
              <a:t>translated from </a:t>
            </a:r>
            <a:r>
              <a:rPr sz="2000" spc="-5" dirty="0">
                <a:latin typeface="Tahoma"/>
                <a:cs typeface="Tahoma"/>
              </a:rPr>
              <a:t>the  user information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need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–"/>
            </a:pPr>
            <a:endParaRPr sz="1550">
              <a:latin typeface="Times New Roman"/>
              <a:cs typeface="Times New Roman"/>
            </a:endParaRPr>
          </a:p>
          <a:p>
            <a:pPr marL="755650" marR="10160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Tahoma"/>
                <a:cs typeface="Tahoma"/>
              </a:rPr>
              <a:t>Inaccurate </a:t>
            </a:r>
            <a:r>
              <a:rPr sz="2000" spc="-5" dirty="0">
                <a:latin typeface="Tahoma"/>
                <a:cs typeface="Tahoma"/>
              </a:rPr>
              <a:t>and </a:t>
            </a:r>
            <a:r>
              <a:rPr sz="2000" dirty="0">
                <a:latin typeface="Tahoma"/>
                <a:cs typeface="Tahoma"/>
              </a:rPr>
              <a:t>small </a:t>
            </a:r>
            <a:r>
              <a:rPr sz="2000" spc="-10" dirty="0">
                <a:latin typeface="Tahoma"/>
                <a:cs typeface="Tahoma"/>
              </a:rPr>
              <a:t>errors  are likely </a:t>
            </a:r>
            <a:r>
              <a:rPr sz="2000" spc="-5" dirty="0">
                <a:latin typeface="Tahoma"/>
                <a:cs typeface="Tahoma"/>
              </a:rPr>
              <a:t>to go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unnoticed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–"/>
            </a:pPr>
            <a:endParaRPr sz="155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Deal with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natural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language  and semantically ambiguous  text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8" y="253745"/>
            <a:ext cx="348538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Terminology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41309" cy="4911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Early goals of the IR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area</a:t>
            </a:r>
            <a:endParaRPr sz="2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Indexing text and searching </a:t>
            </a:r>
            <a:r>
              <a:rPr sz="2000" spc="-10" dirty="0">
                <a:latin typeface="Tahoma"/>
                <a:cs typeface="Tahoma"/>
              </a:rPr>
              <a:t>for </a:t>
            </a:r>
            <a:r>
              <a:rPr sz="2000" spc="-5" dirty="0">
                <a:latin typeface="Tahoma"/>
                <a:cs typeface="Tahoma"/>
              </a:rPr>
              <a:t>useful documents in a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collection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Nowadays, </a:t>
            </a:r>
            <a:r>
              <a:rPr sz="2400" spc="-5" dirty="0">
                <a:latin typeface="Tahoma"/>
                <a:cs typeface="Tahoma"/>
              </a:rPr>
              <a:t>research in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IR</a:t>
            </a:r>
            <a:endParaRPr sz="2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Modeling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30" dirty="0">
                <a:latin typeface="Tahoma"/>
                <a:cs typeface="Tahoma"/>
              </a:rPr>
              <a:t>Web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search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60" dirty="0">
                <a:latin typeface="Tahoma"/>
                <a:cs typeface="Tahoma"/>
              </a:rPr>
              <a:t>Text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classification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Tahoma"/>
                <a:cs typeface="Tahoma"/>
              </a:rPr>
              <a:t>System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architecture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User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interfaces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Data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visualization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Filtering</a:t>
            </a:r>
            <a:endParaRPr sz="20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Languages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Tahoma"/>
                <a:cs typeface="Tahoma"/>
              </a:rPr>
              <a:t>...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607558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Information</a:t>
            </a:r>
            <a:r>
              <a:rPr spc="-75" dirty="0"/>
              <a:t> </a:t>
            </a:r>
            <a:r>
              <a:rPr spc="-5" dirty="0"/>
              <a:t>Retrieval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1411" y="2669285"/>
            <a:ext cx="6363462" cy="101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1705" y="3057245"/>
            <a:ext cx="5508028" cy="524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3227" y="2721101"/>
            <a:ext cx="6259817" cy="91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908290" cy="2883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33032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Tahoma"/>
                <a:cs typeface="Tahoma"/>
              </a:rPr>
              <a:t>For </a:t>
            </a:r>
            <a:r>
              <a:rPr sz="2400" spc="-5" dirty="0">
                <a:latin typeface="Tahoma"/>
                <a:cs typeface="Tahoma"/>
              </a:rPr>
              <a:t>more than 5000 years, man has </a:t>
            </a:r>
            <a:r>
              <a:rPr sz="2400" spc="-10" dirty="0">
                <a:latin typeface="Tahoma"/>
                <a:cs typeface="Tahoma"/>
              </a:rPr>
              <a:t>organized  information </a:t>
            </a:r>
            <a:r>
              <a:rPr sz="2400" spc="-15" dirty="0">
                <a:latin typeface="Tahoma"/>
                <a:cs typeface="Tahoma"/>
              </a:rPr>
              <a:t>for </a:t>
            </a:r>
            <a:r>
              <a:rPr sz="2400" spc="-5" dirty="0">
                <a:latin typeface="Tahoma"/>
                <a:cs typeface="Tahoma"/>
              </a:rPr>
              <a:t>later </a:t>
            </a:r>
            <a:r>
              <a:rPr sz="2400" spc="-10" dirty="0">
                <a:latin typeface="Tahoma"/>
                <a:cs typeface="Tahoma"/>
              </a:rPr>
              <a:t>retrieval </a:t>
            </a:r>
            <a:r>
              <a:rPr sz="2400" spc="-5" dirty="0">
                <a:latin typeface="Tahoma"/>
                <a:cs typeface="Tahoma"/>
              </a:rPr>
              <a:t>and</a:t>
            </a:r>
            <a:r>
              <a:rPr sz="2400" spc="1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searching</a:t>
            </a:r>
            <a:endParaRPr sz="2400">
              <a:latin typeface="Tahoma"/>
              <a:cs typeface="Tahoma"/>
            </a:endParaRPr>
          </a:p>
          <a:p>
            <a:pPr marL="755650" marR="666115" lvl="1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This has been done </a:t>
            </a:r>
            <a:r>
              <a:rPr sz="2000" spc="-10" dirty="0">
                <a:latin typeface="Tahoma"/>
                <a:cs typeface="Tahoma"/>
              </a:rPr>
              <a:t>by </a:t>
            </a:r>
            <a:r>
              <a:rPr sz="2000" spc="-5" dirty="0">
                <a:latin typeface="Tahoma"/>
                <a:cs typeface="Tahoma"/>
              </a:rPr>
              <a:t>compiling, storing, organizing, and  indexing</a:t>
            </a:r>
            <a:endParaRPr sz="20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Tahoma"/>
                <a:cs typeface="Tahoma"/>
              </a:rPr>
              <a:t>For </a:t>
            </a:r>
            <a:r>
              <a:rPr sz="2400" spc="-5" dirty="0">
                <a:latin typeface="Tahoma"/>
                <a:cs typeface="Tahoma"/>
              </a:rPr>
              <a:t>holding the </a:t>
            </a:r>
            <a:r>
              <a:rPr sz="2400" spc="-10" dirty="0">
                <a:latin typeface="Tahoma"/>
                <a:cs typeface="Tahoma"/>
              </a:rPr>
              <a:t>various </a:t>
            </a:r>
            <a:r>
              <a:rPr sz="2400" dirty="0">
                <a:latin typeface="Tahoma"/>
                <a:cs typeface="Tahoma"/>
              </a:rPr>
              <a:t>items, </a:t>
            </a:r>
            <a:r>
              <a:rPr sz="2400" spc="-5" dirty="0">
                <a:latin typeface="Tahoma"/>
                <a:cs typeface="Tahoma"/>
              </a:rPr>
              <a:t>special purpose buildings,  called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libraries</a:t>
            </a:r>
            <a:r>
              <a:rPr sz="2400" spc="-10" dirty="0">
                <a:latin typeface="Tahoma"/>
                <a:cs typeface="Tahoma"/>
              </a:rPr>
              <a:t>, </a:t>
            </a:r>
            <a:r>
              <a:rPr sz="2400" spc="-5" dirty="0">
                <a:latin typeface="Tahoma"/>
                <a:cs typeface="Tahoma"/>
              </a:rPr>
              <a:t>are used</a:t>
            </a:r>
            <a:endParaRPr sz="2400">
              <a:latin typeface="Tahoma"/>
              <a:cs typeface="Tahoma"/>
            </a:endParaRPr>
          </a:p>
          <a:p>
            <a:pPr marL="755650" marR="56642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ahoma"/>
                <a:cs typeface="Tahoma"/>
              </a:rPr>
              <a:t>The oldest known </a:t>
            </a:r>
            <a:r>
              <a:rPr sz="2000" spc="-10" dirty="0">
                <a:latin typeface="Tahoma"/>
                <a:cs typeface="Tahoma"/>
              </a:rPr>
              <a:t>library was created </a:t>
            </a:r>
            <a:r>
              <a:rPr sz="2000" spc="-5" dirty="0">
                <a:latin typeface="Tahoma"/>
                <a:cs typeface="Tahoma"/>
              </a:rPr>
              <a:t>in Ebla, in the </a:t>
            </a:r>
            <a:r>
              <a:rPr sz="2000" spc="-15" dirty="0">
                <a:latin typeface="Tahoma"/>
                <a:cs typeface="Tahoma"/>
              </a:rPr>
              <a:t>Fertile  </a:t>
            </a:r>
            <a:r>
              <a:rPr sz="2000" spc="-5" dirty="0">
                <a:latin typeface="Tahoma"/>
                <a:cs typeface="Tahoma"/>
              </a:rPr>
              <a:t>Crescent, between 3000 and 2500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BC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518996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Early</a:t>
            </a:r>
            <a:r>
              <a:rPr spc="-80" dirty="0"/>
              <a:t> </a:t>
            </a:r>
            <a:r>
              <a:rPr spc="-5" dirty="0"/>
              <a:t>Developments</a:t>
            </a:r>
          </a:p>
        </p:txBody>
      </p:sp>
      <p:sp>
        <p:nvSpPr>
          <p:cNvPr id="5" name="object 5"/>
          <p:cNvSpPr/>
          <p:nvPr/>
        </p:nvSpPr>
        <p:spPr>
          <a:xfrm>
            <a:off x="647523" y="4076556"/>
            <a:ext cx="2952748" cy="2214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46240" y="4074477"/>
            <a:ext cx="2281123" cy="2205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7922" y="4076556"/>
            <a:ext cx="2952750" cy="22145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1116253"/>
            <a:ext cx="7043420" cy="1614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2000" spc="-5" dirty="0">
                <a:latin typeface="Tahoma"/>
                <a:cs typeface="Tahoma"/>
              </a:rPr>
              <a:t>By 700 </a:t>
            </a:r>
            <a:r>
              <a:rPr sz="2000" dirty="0">
                <a:latin typeface="Tahoma"/>
                <a:cs typeface="Tahoma"/>
              </a:rPr>
              <a:t>BC, </a:t>
            </a:r>
            <a:r>
              <a:rPr sz="2000" spc="-5" dirty="0">
                <a:latin typeface="Tahoma"/>
                <a:cs typeface="Tahoma"/>
              </a:rPr>
              <a:t>Assyrian king Ashurbanipal </a:t>
            </a:r>
            <a:r>
              <a:rPr sz="2000" spc="-10" dirty="0">
                <a:latin typeface="Tahoma"/>
                <a:cs typeface="Tahoma"/>
              </a:rPr>
              <a:t>created </a:t>
            </a:r>
            <a:r>
              <a:rPr sz="2000" spc="-5" dirty="0">
                <a:latin typeface="Tahoma"/>
                <a:cs typeface="Tahoma"/>
              </a:rPr>
              <a:t>the </a:t>
            </a:r>
            <a:r>
              <a:rPr sz="2000" spc="-10" dirty="0">
                <a:latin typeface="Tahoma"/>
                <a:cs typeface="Tahoma"/>
              </a:rPr>
              <a:t>library </a:t>
            </a:r>
            <a:r>
              <a:rPr sz="2000" spc="-5" dirty="0">
                <a:latin typeface="Tahoma"/>
                <a:cs typeface="Tahoma"/>
              </a:rPr>
              <a:t>of  </a:t>
            </a:r>
            <a:r>
              <a:rPr sz="2000" spc="-10" dirty="0">
                <a:latin typeface="Tahoma"/>
                <a:cs typeface="Tahoma"/>
              </a:rPr>
              <a:t>Nineveh, </a:t>
            </a:r>
            <a:r>
              <a:rPr sz="2000" spc="-5" dirty="0">
                <a:latin typeface="Tahoma"/>
                <a:cs typeface="Tahoma"/>
              </a:rPr>
              <a:t>on the Tigris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river</a:t>
            </a:r>
            <a:endParaRPr sz="20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Tahoma"/>
                <a:cs typeface="Tahoma"/>
              </a:rPr>
              <a:t>Contained more than </a:t>
            </a:r>
            <a:r>
              <a:rPr sz="1800" dirty="0">
                <a:latin typeface="Tahoma"/>
                <a:cs typeface="Tahoma"/>
              </a:rPr>
              <a:t>30,000 </a:t>
            </a:r>
            <a:r>
              <a:rPr sz="1800" spc="-5" dirty="0">
                <a:latin typeface="Tahoma"/>
                <a:cs typeface="Tahoma"/>
              </a:rPr>
              <a:t>clay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tablets</a:t>
            </a:r>
            <a:endParaRPr sz="1800">
              <a:latin typeface="Tahoma"/>
              <a:cs typeface="Tahoma"/>
            </a:endParaRPr>
          </a:p>
          <a:p>
            <a:pPr marL="298450" marR="8382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2000" spc="-5" dirty="0">
                <a:latin typeface="Tahoma"/>
                <a:cs typeface="Tahoma"/>
              </a:rPr>
              <a:t>By 300 </a:t>
            </a:r>
            <a:r>
              <a:rPr sz="2000" dirty="0">
                <a:latin typeface="Tahoma"/>
                <a:cs typeface="Tahoma"/>
              </a:rPr>
              <a:t>BC, </a:t>
            </a:r>
            <a:r>
              <a:rPr sz="2000" spc="-10" dirty="0">
                <a:latin typeface="Tahoma"/>
                <a:cs typeface="Tahoma"/>
              </a:rPr>
              <a:t>Ptolemy </a:t>
            </a:r>
            <a:r>
              <a:rPr sz="2000" spc="-50" dirty="0">
                <a:latin typeface="Tahoma"/>
                <a:cs typeface="Tahoma"/>
              </a:rPr>
              <a:t>Soter, </a:t>
            </a:r>
            <a:r>
              <a:rPr sz="2000" spc="-5" dirty="0">
                <a:latin typeface="Tahoma"/>
                <a:cs typeface="Tahoma"/>
              </a:rPr>
              <a:t>a Macedonian, </a:t>
            </a:r>
            <a:r>
              <a:rPr sz="2000" spc="-10" dirty="0">
                <a:latin typeface="Tahoma"/>
                <a:cs typeface="Tahoma"/>
              </a:rPr>
              <a:t>created </a:t>
            </a:r>
            <a:r>
              <a:rPr sz="2000" spc="-5" dirty="0">
                <a:latin typeface="Tahoma"/>
                <a:cs typeface="Tahoma"/>
              </a:rPr>
              <a:t>the </a:t>
            </a:r>
            <a:r>
              <a:rPr sz="2000" spc="-10" dirty="0">
                <a:latin typeface="Tahoma"/>
                <a:cs typeface="Tahoma"/>
              </a:rPr>
              <a:t>Great  Library </a:t>
            </a:r>
            <a:r>
              <a:rPr sz="2000" spc="-5" dirty="0">
                <a:latin typeface="Tahoma"/>
                <a:cs typeface="Tahoma"/>
              </a:rPr>
              <a:t>in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Alexandria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724318"/>
            <a:ext cx="514604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ahoma"/>
                <a:cs typeface="Tahoma"/>
              </a:rPr>
              <a:t>Nowadays, libraries </a:t>
            </a:r>
            <a:r>
              <a:rPr sz="2400" spc="-5" dirty="0">
                <a:latin typeface="Tahoma"/>
                <a:cs typeface="Tahoma"/>
              </a:rPr>
              <a:t>are</a:t>
            </a:r>
            <a:r>
              <a:rPr sz="2400" spc="2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everywhere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253745"/>
            <a:ext cx="5189969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pc="-5" dirty="0"/>
              <a:t>Early</a:t>
            </a:r>
            <a:r>
              <a:rPr spc="-80" dirty="0"/>
              <a:t> </a:t>
            </a:r>
            <a:r>
              <a:rPr spc="-5" dirty="0"/>
              <a:t>Developments</a:t>
            </a:r>
          </a:p>
        </p:txBody>
      </p:sp>
      <p:sp>
        <p:nvSpPr>
          <p:cNvPr id="6" name="object 6"/>
          <p:cNvSpPr/>
          <p:nvPr/>
        </p:nvSpPr>
        <p:spPr>
          <a:xfrm>
            <a:off x="1620939" y="2860395"/>
            <a:ext cx="2739644" cy="278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9218" y="3004718"/>
            <a:ext cx="3478898" cy="2496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5550" y="147741"/>
            <a:ext cx="5000663" cy="63098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pc="-5" dirty="0"/>
              <a:t>Lecture 1: </a:t>
            </a:r>
            <a:r>
              <a:rPr dirty="0"/>
              <a:t>Basic </a:t>
            </a:r>
            <a:r>
              <a:rPr spc="-5" dirty="0"/>
              <a:t>Information Retrieval </a:t>
            </a:r>
            <a:r>
              <a:rPr dirty="0"/>
              <a:t>and </a:t>
            </a:r>
            <a:r>
              <a:rPr spc="-5" dirty="0"/>
              <a:t>Web</a:t>
            </a:r>
            <a:r>
              <a:rPr spc="-40" dirty="0"/>
              <a:t> </a:t>
            </a:r>
            <a:r>
              <a:rPr spc="-5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2019</Words>
  <Application>Microsoft Office PowerPoint</Application>
  <PresentationFormat>On-screen Show (4:3)</PresentationFormat>
  <Paragraphs>423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Cordia New</vt:lpstr>
      <vt:lpstr>Symbol</vt:lpstr>
      <vt:lpstr>Tahoma</vt:lpstr>
      <vt:lpstr>Times New Roman</vt:lpstr>
      <vt:lpstr>Wingdings</vt:lpstr>
      <vt:lpstr>Office Theme</vt:lpstr>
      <vt:lpstr>PowerPoint Presentation</vt:lpstr>
      <vt:lpstr>Outline</vt:lpstr>
      <vt:lpstr>Motivation</vt:lpstr>
      <vt:lpstr>Terminology</vt:lpstr>
      <vt:lpstr>Information Retrieval</vt:lpstr>
      <vt:lpstr>PowerPoint Presentation</vt:lpstr>
      <vt:lpstr>Early Developments</vt:lpstr>
      <vt:lpstr>Early Developments</vt:lpstr>
      <vt:lpstr>PowerPoint Presentation</vt:lpstr>
      <vt:lpstr>Early Developments</vt:lpstr>
      <vt:lpstr>Early Developments in IR</vt:lpstr>
      <vt:lpstr>Early Developments in IR</vt:lpstr>
      <vt:lpstr>Libraries and Digital Libraries</vt:lpstr>
      <vt:lpstr>Libraries and Digital Libraries</vt:lpstr>
      <vt:lpstr>IR at the Center of the Stage</vt:lpstr>
      <vt:lpstr>PowerPoint Presentation</vt:lpstr>
      <vt:lpstr>The IR Problem</vt:lpstr>
      <vt:lpstr>The IR Problem</vt:lpstr>
      <vt:lpstr>The IR Problem</vt:lpstr>
      <vt:lpstr>Basic Concepts</vt:lpstr>
      <vt:lpstr>The User Task</vt:lpstr>
      <vt:lpstr>Document</vt:lpstr>
      <vt:lpstr>The Logical View of the Documents</vt:lpstr>
      <vt:lpstr>The Logical View of the Documents</vt:lpstr>
      <vt:lpstr>PowerPoint Presentation</vt:lpstr>
      <vt:lpstr>The Retrieval Process</vt:lpstr>
      <vt:lpstr>PowerPoint Presentation</vt:lpstr>
      <vt:lpstr>Web Search</vt:lpstr>
      <vt:lpstr>Characteristics of the WWW</vt:lpstr>
      <vt:lpstr>Search Engine Market Share</vt:lpstr>
      <vt:lpstr>Search Engine Trend</vt:lpstr>
      <vt:lpstr>Web Search Engine Architecture</vt:lpstr>
      <vt:lpstr>Course Organization (before Midterm)</vt:lpstr>
      <vt:lpstr>Course Organization (after Midterm)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</dc:creator>
  <cp:lastModifiedBy>parut singhapun</cp:lastModifiedBy>
  <cp:revision>3</cp:revision>
  <dcterms:created xsi:type="dcterms:W3CDTF">2017-08-10T03:16:25Z</dcterms:created>
  <dcterms:modified xsi:type="dcterms:W3CDTF">2017-08-10T03:52:47Z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2017-08-09T00:00:00Z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2017-08-10T00:00:00Z</vt:filetime>
  </property>
</Properties>
</file>